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57" r:id="rId3"/>
    <p:sldId id="258" r:id="rId4"/>
    <p:sldId id="270" r:id="rId5"/>
    <p:sldId id="259" r:id="rId6"/>
    <p:sldId id="260" r:id="rId7"/>
    <p:sldId id="261" r:id="rId8"/>
    <p:sldId id="262" r:id="rId9"/>
    <p:sldId id="263" r:id="rId10"/>
    <p:sldId id="264" r:id="rId11"/>
    <p:sldId id="265" r:id="rId12"/>
    <p:sldId id="266" r:id="rId13"/>
    <p:sldId id="267" r:id="rId14"/>
    <p:sldId id="268" r:id="rId15"/>
    <p:sldId id="269" r:id="rId16"/>
    <p:sldId id="271" r:id="rId17"/>
    <p:sldId id="284"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88" d="100"/>
          <a:sy n="88"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E5F10FB-D430-4436-B7FF-53966C1DE03D}" type="datetimeFigureOut">
              <a:rPr lang="en-US" smtClean="0"/>
              <a:t>7/28/2017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55073F5-CF59-4983-961E-243F35B23FA9}" type="slidenum">
              <a:rPr lang="en-US" smtClean="0"/>
              <a:t>‹#›</a:t>
            </a:fld>
            <a:endParaRPr lang="en-US" dirty="0"/>
          </a:p>
        </p:txBody>
      </p:sp>
    </p:spTree>
    <p:extLst>
      <p:ext uri="{BB962C8B-B14F-4D97-AF65-F5344CB8AC3E}">
        <p14:creationId xmlns:p14="http://schemas.microsoft.com/office/powerpoint/2010/main" val="34675003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93C728-0E08-4666-ADA1-7572BE1E531F}" type="datetimeFigureOut">
              <a:rPr lang="en-US" smtClean="0"/>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991EB-9F5D-46D2-9B19-29C0AD683BCE}" type="slidenum">
              <a:rPr lang="en-US" smtClean="0"/>
              <a:t>‹#›</a:t>
            </a:fld>
            <a:endParaRPr lang="en-US" dirty="0"/>
          </a:p>
        </p:txBody>
      </p:sp>
    </p:spTree>
    <p:extLst>
      <p:ext uri="{BB962C8B-B14F-4D97-AF65-F5344CB8AC3E}">
        <p14:creationId xmlns:p14="http://schemas.microsoft.com/office/powerpoint/2010/main" val="1107058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93C728-0E08-4666-ADA1-7572BE1E531F}" type="datetimeFigureOut">
              <a:rPr lang="en-US" smtClean="0"/>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991EB-9F5D-46D2-9B19-29C0AD683BCE}" type="slidenum">
              <a:rPr lang="en-US" smtClean="0"/>
              <a:t>‹#›</a:t>
            </a:fld>
            <a:endParaRPr lang="en-US" dirty="0"/>
          </a:p>
        </p:txBody>
      </p:sp>
    </p:spTree>
    <p:extLst>
      <p:ext uri="{BB962C8B-B14F-4D97-AF65-F5344CB8AC3E}">
        <p14:creationId xmlns:p14="http://schemas.microsoft.com/office/powerpoint/2010/main" val="386792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93C728-0E08-4666-ADA1-7572BE1E531F}" type="datetimeFigureOut">
              <a:rPr lang="en-US" smtClean="0"/>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991EB-9F5D-46D2-9B19-29C0AD683BCE}" type="slidenum">
              <a:rPr lang="en-US" smtClean="0"/>
              <a:t>‹#›</a:t>
            </a:fld>
            <a:endParaRPr lang="en-US" dirty="0"/>
          </a:p>
        </p:txBody>
      </p:sp>
    </p:spTree>
    <p:extLst>
      <p:ext uri="{BB962C8B-B14F-4D97-AF65-F5344CB8AC3E}">
        <p14:creationId xmlns:p14="http://schemas.microsoft.com/office/powerpoint/2010/main" val="898484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93C728-0E08-4666-ADA1-7572BE1E531F}" type="datetimeFigureOut">
              <a:rPr lang="en-US" smtClean="0"/>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991EB-9F5D-46D2-9B19-29C0AD683BCE}" type="slidenum">
              <a:rPr lang="en-US" smtClean="0"/>
              <a:t>‹#›</a:t>
            </a:fld>
            <a:endParaRPr lang="en-US" dirty="0"/>
          </a:p>
        </p:txBody>
      </p:sp>
    </p:spTree>
    <p:extLst>
      <p:ext uri="{BB962C8B-B14F-4D97-AF65-F5344CB8AC3E}">
        <p14:creationId xmlns:p14="http://schemas.microsoft.com/office/powerpoint/2010/main" val="90657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93C728-0E08-4666-ADA1-7572BE1E531F}" type="datetimeFigureOut">
              <a:rPr lang="en-US" smtClean="0"/>
              <a:t>7/28/2017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991EB-9F5D-46D2-9B19-29C0AD683BCE}" type="slidenum">
              <a:rPr lang="en-US" smtClean="0"/>
              <a:t>‹#›</a:t>
            </a:fld>
            <a:endParaRPr lang="en-US" dirty="0"/>
          </a:p>
        </p:txBody>
      </p:sp>
    </p:spTree>
    <p:extLst>
      <p:ext uri="{BB962C8B-B14F-4D97-AF65-F5344CB8AC3E}">
        <p14:creationId xmlns:p14="http://schemas.microsoft.com/office/powerpoint/2010/main" val="401988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93C728-0E08-4666-ADA1-7572BE1E531F}" type="datetimeFigureOut">
              <a:rPr lang="en-US" smtClean="0"/>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991EB-9F5D-46D2-9B19-29C0AD683BCE}" type="slidenum">
              <a:rPr lang="en-US" smtClean="0"/>
              <a:t>‹#›</a:t>
            </a:fld>
            <a:endParaRPr lang="en-US" dirty="0"/>
          </a:p>
        </p:txBody>
      </p:sp>
    </p:spTree>
    <p:extLst>
      <p:ext uri="{BB962C8B-B14F-4D97-AF65-F5344CB8AC3E}">
        <p14:creationId xmlns:p14="http://schemas.microsoft.com/office/powerpoint/2010/main" val="149611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93C728-0E08-4666-ADA1-7572BE1E531F}" type="datetimeFigureOut">
              <a:rPr lang="en-US" smtClean="0"/>
              <a:t>7/28/2017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3991EB-9F5D-46D2-9B19-29C0AD683BCE}" type="slidenum">
              <a:rPr lang="en-US" smtClean="0"/>
              <a:t>‹#›</a:t>
            </a:fld>
            <a:endParaRPr lang="en-US" dirty="0"/>
          </a:p>
        </p:txBody>
      </p:sp>
    </p:spTree>
    <p:extLst>
      <p:ext uri="{BB962C8B-B14F-4D97-AF65-F5344CB8AC3E}">
        <p14:creationId xmlns:p14="http://schemas.microsoft.com/office/powerpoint/2010/main" val="235648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93C728-0E08-4666-ADA1-7572BE1E531F}" type="datetimeFigureOut">
              <a:rPr lang="en-US" smtClean="0"/>
              <a:t>7/28/2017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3991EB-9F5D-46D2-9B19-29C0AD683BCE}" type="slidenum">
              <a:rPr lang="en-US" smtClean="0"/>
              <a:t>‹#›</a:t>
            </a:fld>
            <a:endParaRPr lang="en-US" dirty="0"/>
          </a:p>
        </p:txBody>
      </p:sp>
    </p:spTree>
    <p:extLst>
      <p:ext uri="{BB962C8B-B14F-4D97-AF65-F5344CB8AC3E}">
        <p14:creationId xmlns:p14="http://schemas.microsoft.com/office/powerpoint/2010/main" val="10884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93C728-0E08-4666-ADA1-7572BE1E531F}" type="datetimeFigureOut">
              <a:rPr lang="en-US" smtClean="0"/>
              <a:t>7/28/2017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3991EB-9F5D-46D2-9B19-29C0AD683BCE}" type="slidenum">
              <a:rPr lang="en-US" smtClean="0"/>
              <a:t>‹#›</a:t>
            </a:fld>
            <a:endParaRPr lang="en-US" dirty="0"/>
          </a:p>
        </p:txBody>
      </p:sp>
    </p:spTree>
    <p:extLst>
      <p:ext uri="{BB962C8B-B14F-4D97-AF65-F5344CB8AC3E}">
        <p14:creationId xmlns:p14="http://schemas.microsoft.com/office/powerpoint/2010/main" val="278545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93C728-0E08-4666-ADA1-7572BE1E531F}" type="datetimeFigureOut">
              <a:rPr lang="en-US" smtClean="0"/>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991EB-9F5D-46D2-9B19-29C0AD683BCE}" type="slidenum">
              <a:rPr lang="en-US" smtClean="0"/>
              <a:t>‹#›</a:t>
            </a:fld>
            <a:endParaRPr lang="en-US" dirty="0"/>
          </a:p>
        </p:txBody>
      </p:sp>
    </p:spTree>
    <p:extLst>
      <p:ext uri="{BB962C8B-B14F-4D97-AF65-F5344CB8AC3E}">
        <p14:creationId xmlns:p14="http://schemas.microsoft.com/office/powerpoint/2010/main" val="210698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93C728-0E08-4666-ADA1-7572BE1E531F}" type="datetimeFigureOut">
              <a:rPr lang="en-US" smtClean="0"/>
              <a:t>7/28/2017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991EB-9F5D-46D2-9B19-29C0AD683BCE}" type="slidenum">
              <a:rPr lang="en-US" smtClean="0"/>
              <a:t>‹#›</a:t>
            </a:fld>
            <a:endParaRPr lang="en-US" dirty="0"/>
          </a:p>
        </p:txBody>
      </p:sp>
    </p:spTree>
    <p:extLst>
      <p:ext uri="{BB962C8B-B14F-4D97-AF65-F5344CB8AC3E}">
        <p14:creationId xmlns:p14="http://schemas.microsoft.com/office/powerpoint/2010/main" val="114800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3C728-0E08-4666-ADA1-7572BE1E531F}" type="datetimeFigureOut">
              <a:rPr lang="en-US" smtClean="0"/>
              <a:t>7/28/2017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991EB-9F5D-46D2-9B19-29C0AD683BCE}" type="slidenum">
              <a:rPr lang="en-US" smtClean="0"/>
              <a:t>‹#›</a:t>
            </a:fld>
            <a:endParaRPr lang="en-US" dirty="0"/>
          </a:p>
        </p:txBody>
      </p:sp>
    </p:spTree>
    <p:extLst>
      <p:ext uri="{BB962C8B-B14F-4D97-AF65-F5344CB8AC3E}">
        <p14:creationId xmlns:p14="http://schemas.microsoft.com/office/powerpoint/2010/main" val="4042331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tgoins@fa.u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ANNUAL RADIATION SAFETY TRAINING</a:t>
            </a:r>
          </a:p>
        </p:txBody>
      </p:sp>
      <p:sp>
        <p:nvSpPr>
          <p:cNvPr id="5" name="Subtitle 4"/>
          <p:cNvSpPr>
            <a:spLocks noGrp="1"/>
          </p:cNvSpPr>
          <p:nvPr>
            <p:ph type="subTitle" idx="1"/>
          </p:nvPr>
        </p:nvSpPr>
        <p:spPr/>
        <p:txBody>
          <a:bodyPr/>
          <a:lstStyle/>
          <a:p>
            <a:r>
              <a:rPr lang="en-US" dirty="0"/>
              <a:t>2017</a:t>
            </a:r>
          </a:p>
        </p:txBody>
      </p:sp>
    </p:spTree>
    <p:extLst>
      <p:ext uri="{BB962C8B-B14F-4D97-AF65-F5344CB8AC3E}">
        <p14:creationId xmlns:p14="http://schemas.microsoft.com/office/powerpoint/2010/main" val="95359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Containers must not be leaking and must be compatible with the contents.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9742" y="2205318"/>
            <a:ext cx="3155296" cy="2634176"/>
          </a:xfrm>
        </p:spPr>
      </p:pic>
    </p:spTree>
    <p:extLst>
      <p:ext uri="{BB962C8B-B14F-4D97-AF65-F5344CB8AC3E}">
        <p14:creationId xmlns:p14="http://schemas.microsoft.com/office/powerpoint/2010/main" val="239751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Containers must be labeled with the RSO number,isotope and amount of radioactive material present in the container.If chemical wastes are present they must also be identified.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57016" y="2183802"/>
            <a:ext cx="2310821" cy="2769992"/>
          </a:xfrm>
        </p:spPr>
      </p:pic>
    </p:spTree>
    <p:extLst>
      <p:ext uri="{BB962C8B-B14F-4D97-AF65-F5344CB8AC3E}">
        <p14:creationId xmlns:p14="http://schemas.microsoft.com/office/powerpoint/2010/main" val="368770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The way to schedule a pickup is by using the EHS web site.Under the Research heading select radiation safety,then Request Pickup.Material should be picked up by EHS within 3 days of putting it in the SAA.</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312225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Once material is picked up it is taken to the radioactive waste storage area to be processed and stored.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7620" y="2398955"/>
            <a:ext cx="3479818" cy="2383389"/>
          </a:xfrm>
        </p:spPr>
      </p:pic>
    </p:spTree>
    <p:extLst>
      <p:ext uri="{BB962C8B-B14F-4D97-AF65-F5344CB8AC3E}">
        <p14:creationId xmlns:p14="http://schemas.microsoft.com/office/powerpoint/2010/main" val="428369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In the event of a spill or emergency alert others and contact EHS at 348-5905.If needed contact UAPD at 348-5454.EHS has a fully equipped haz mat response team.In the event of a fire evacuate.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73230"/>
            <a:ext cx="5181600" cy="3456127"/>
          </a:xfrm>
        </p:spPr>
      </p:pic>
    </p:spTree>
    <p:extLst>
      <p:ext uri="{BB962C8B-B14F-4D97-AF65-F5344CB8AC3E}">
        <p14:creationId xmlns:p14="http://schemas.microsoft.com/office/powerpoint/2010/main" val="307307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Radioactive waste management is very complex and the regulations are extensive.If you have any questions or need assistance contact EHS at 348-5905.</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1750" y="2215356"/>
            <a:ext cx="4762500" cy="3571875"/>
          </a:xfrm>
        </p:spPr>
      </p:pic>
    </p:spTree>
    <p:extLst>
      <p:ext uri="{BB962C8B-B14F-4D97-AF65-F5344CB8AC3E}">
        <p14:creationId xmlns:p14="http://schemas.microsoft.com/office/powerpoint/2010/main" val="211532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These new waste management requirements will take effect Janurary of 2018.EHS will be contacting all affected sublicensees this fall to establish SAA’s and review the details.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292346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B6CA3-9375-4FCF-B184-0AD67C68CE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786FA5-31F6-4621-B0AA-6653272BC72C}"/>
              </a:ext>
            </a:extLst>
          </p:cNvPr>
          <p:cNvSpPr>
            <a:spLocks noGrp="1"/>
          </p:cNvSpPr>
          <p:nvPr>
            <p:ph sz="half" idx="1"/>
          </p:nvPr>
        </p:nvSpPr>
        <p:spPr/>
        <p:txBody>
          <a:bodyPr/>
          <a:lstStyle/>
          <a:p>
            <a:r>
              <a:rPr lang="en-US" dirty="0"/>
              <a:t>EHS has added a new employee who will be working in radiation </a:t>
            </a:r>
            <a:r>
              <a:rPr lang="en-US" dirty="0" err="1"/>
              <a:t>safety.She</a:t>
            </a:r>
            <a:r>
              <a:rPr lang="en-US" dirty="0"/>
              <a:t> is </a:t>
            </a:r>
            <a:r>
              <a:rPr lang="en-US" dirty="0" err="1"/>
              <a:t>Telisa</a:t>
            </a:r>
            <a:r>
              <a:rPr lang="en-US" dirty="0"/>
              <a:t> </a:t>
            </a:r>
            <a:r>
              <a:rPr lang="en-US" dirty="0" err="1"/>
              <a:t>Goins.She</a:t>
            </a:r>
            <a:r>
              <a:rPr lang="en-US" dirty="0"/>
              <a:t> has completed the 40 hour RSO course and has been approved by the state as Assistant RSO.</a:t>
            </a:r>
          </a:p>
        </p:txBody>
      </p:sp>
      <p:pic>
        <p:nvPicPr>
          <p:cNvPr id="6" name="Content Placeholder 5">
            <a:extLst>
              <a:ext uri="{FF2B5EF4-FFF2-40B4-BE49-F238E27FC236}">
                <a16:creationId xmlns:a16="http://schemas.microsoft.com/office/drawing/2014/main" id="{3C3DDE9D-A219-41B0-BEE0-8F00F1488E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58194"/>
            <a:ext cx="5181600" cy="3886200"/>
          </a:xfrm>
        </p:spPr>
      </p:pic>
    </p:spTree>
    <p:extLst>
      <p:ext uri="{BB962C8B-B14F-4D97-AF65-F5344CB8AC3E}">
        <p14:creationId xmlns:p14="http://schemas.microsoft.com/office/powerpoint/2010/main" val="3919609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a:t>
            </a:r>
          </a:p>
        </p:txBody>
      </p:sp>
      <p:sp>
        <p:nvSpPr>
          <p:cNvPr id="3" name="Content Placeholder 2"/>
          <p:cNvSpPr>
            <a:spLocks noGrp="1"/>
          </p:cNvSpPr>
          <p:nvPr>
            <p:ph idx="1"/>
          </p:nvPr>
        </p:nvSpPr>
        <p:spPr/>
        <p:txBody>
          <a:bodyPr/>
          <a:lstStyle/>
          <a:p>
            <a:r>
              <a:rPr lang="en-US" dirty="0"/>
              <a:t>You are almost finished with your annual training for 2017.In order to get credit for completion answer the following 10 questions.Email the answers to EHS along with the information requested on the last slide following question number ten.</a:t>
            </a:r>
          </a:p>
        </p:txBody>
      </p:sp>
    </p:spTree>
    <p:extLst>
      <p:ext uri="{BB962C8B-B14F-4D97-AF65-F5344CB8AC3E}">
        <p14:creationId xmlns:p14="http://schemas.microsoft.com/office/powerpoint/2010/main" val="1336237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r>
              <a:rPr lang="en-US" dirty="0"/>
              <a:t>1.Who is required to complete annual training?</a:t>
            </a:r>
          </a:p>
          <a:p>
            <a:r>
              <a:rPr lang="en-US" dirty="0"/>
              <a:t>A.everyone who works with sources of radiation</a:t>
            </a:r>
          </a:p>
          <a:p>
            <a:r>
              <a:rPr lang="en-US" dirty="0"/>
              <a:t>B.professors</a:t>
            </a:r>
          </a:p>
          <a:p>
            <a:r>
              <a:rPr lang="en-US" dirty="0"/>
              <a:t>C.sublicensees</a:t>
            </a:r>
          </a:p>
          <a:p>
            <a:r>
              <a:rPr lang="en-US" dirty="0"/>
              <a:t>D.students</a:t>
            </a:r>
          </a:p>
        </p:txBody>
      </p:sp>
    </p:spTree>
    <p:extLst>
      <p:ext uri="{BB962C8B-B14F-4D97-AF65-F5344CB8AC3E}">
        <p14:creationId xmlns:p14="http://schemas.microsoft.com/office/powerpoint/2010/main" val="1925610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sz="half" idx="1"/>
          </p:nvPr>
        </p:nvSpPr>
        <p:spPr/>
        <p:txBody>
          <a:bodyPr/>
          <a:lstStyle/>
          <a:p>
            <a:r>
              <a:rPr lang="en-US" dirty="0"/>
              <a:t>Annual radiation safety training is required of all sublicensees and personnel and/or students who work in an area where radiation is produced or sources are utilized.</a:t>
            </a:r>
          </a:p>
        </p:txBody>
      </p:sp>
      <p:pic>
        <p:nvPicPr>
          <p:cNvPr id="2" name="Content Placeholder 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45763"/>
            <a:ext cx="5181600" cy="3511061"/>
          </a:xfrm>
        </p:spPr>
      </p:pic>
    </p:spTree>
    <p:extLst>
      <p:ext uri="{BB962C8B-B14F-4D97-AF65-F5344CB8AC3E}">
        <p14:creationId xmlns:p14="http://schemas.microsoft.com/office/powerpoint/2010/main" val="192309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2.Radioactive waste is placed __________________.</a:t>
            </a:r>
          </a:p>
          <a:p>
            <a:r>
              <a:rPr lang="en-US" dirty="0"/>
              <a:t>A.in bags</a:t>
            </a:r>
          </a:p>
          <a:p>
            <a:r>
              <a:rPr lang="en-US" dirty="0" err="1"/>
              <a:t>B.within</a:t>
            </a:r>
            <a:r>
              <a:rPr lang="en-US" dirty="0"/>
              <a:t> the designated SAA for radiation waste</a:t>
            </a:r>
          </a:p>
          <a:p>
            <a:r>
              <a:rPr lang="en-US" dirty="0"/>
              <a:t>C.in storage</a:t>
            </a:r>
          </a:p>
          <a:p>
            <a:r>
              <a:rPr lang="en-US" dirty="0"/>
              <a:t>D.in specific DOT containers</a:t>
            </a:r>
          </a:p>
        </p:txBody>
      </p:sp>
    </p:spTree>
    <p:extLst>
      <p:ext uri="{BB962C8B-B14F-4D97-AF65-F5344CB8AC3E}">
        <p14:creationId xmlns:p14="http://schemas.microsoft.com/office/powerpoint/2010/main" val="219272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3.The radiation waste SAA is __________________.</a:t>
            </a:r>
          </a:p>
          <a:p>
            <a:r>
              <a:rPr lang="en-US" dirty="0" err="1"/>
              <a:t>A.approved</a:t>
            </a:r>
            <a:r>
              <a:rPr lang="en-US" dirty="0"/>
              <a:t> by EHS and designated by signage</a:t>
            </a:r>
          </a:p>
          <a:p>
            <a:r>
              <a:rPr lang="en-US" dirty="0" err="1"/>
              <a:t>B.located</a:t>
            </a:r>
            <a:r>
              <a:rPr lang="en-US" dirty="0"/>
              <a:t> in departmental offices</a:t>
            </a:r>
          </a:p>
          <a:p>
            <a:r>
              <a:rPr lang="en-US" dirty="0" err="1"/>
              <a:t>C.only</a:t>
            </a:r>
            <a:r>
              <a:rPr lang="en-US" dirty="0"/>
              <a:t> for chemical waste</a:t>
            </a:r>
          </a:p>
          <a:p>
            <a:r>
              <a:rPr lang="en-US" dirty="0" err="1"/>
              <a:t>D.changed</a:t>
            </a:r>
            <a:r>
              <a:rPr lang="en-US" dirty="0"/>
              <a:t> annually</a:t>
            </a:r>
          </a:p>
        </p:txBody>
      </p:sp>
    </p:spTree>
    <p:extLst>
      <p:ext uri="{BB962C8B-B14F-4D97-AF65-F5344CB8AC3E}">
        <p14:creationId xmlns:p14="http://schemas.microsoft.com/office/powerpoint/2010/main" val="3161698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4.Containers must be ____________________.</a:t>
            </a:r>
          </a:p>
          <a:p>
            <a:r>
              <a:rPr lang="en-US" dirty="0" err="1"/>
              <a:t>A.red</a:t>
            </a:r>
            <a:endParaRPr lang="en-US" dirty="0"/>
          </a:p>
          <a:p>
            <a:r>
              <a:rPr lang="en-US" dirty="0" err="1"/>
              <a:t>B.emptied</a:t>
            </a:r>
            <a:r>
              <a:rPr lang="en-US" dirty="0"/>
              <a:t> when full</a:t>
            </a:r>
          </a:p>
          <a:p>
            <a:r>
              <a:rPr lang="en-US" dirty="0"/>
              <a:t>C.55 gallon drums</a:t>
            </a:r>
          </a:p>
          <a:p>
            <a:r>
              <a:rPr lang="en-US" dirty="0" err="1"/>
              <a:t>D.kept</a:t>
            </a:r>
            <a:r>
              <a:rPr lang="en-US" dirty="0"/>
              <a:t> closed</a:t>
            </a:r>
          </a:p>
        </p:txBody>
      </p:sp>
    </p:spTree>
    <p:extLst>
      <p:ext uri="{BB962C8B-B14F-4D97-AF65-F5344CB8AC3E}">
        <p14:creationId xmlns:p14="http://schemas.microsoft.com/office/powerpoint/2010/main" val="2135917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5.Containers must be ____________.</a:t>
            </a:r>
          </a:p>
          <a:p>
            <a:r>
              <a:rPr lang="en-US" dirty="0"/>
              <a:t>A.55 gallon drums</a:t>
            </a:r>
          </a:p>
          <a:p>
            <a:r>
              <a:rPr lang="en-US" dirty="0" err="1"/>
              <a:t>B.red</a:t>
            </a:r>
            <a:endParaRPr lang="en-US" dirty="0"/>
          </a:p>
          <a:p>
            <a:r>
              <a:rPr lang="en-US" dirty="0" err="1"/>
              <a:t>C.compatible</a:t>
            </a:r>
            <a:r>
              <a:rPr lang="en-US" dirty="0"/>
              <a:t> with the waste</a:t>
            </a:r>
          </a:p>
          <a:p>
            <a:r>
              <a:rPr lang="en-US" dirty="0" err="1"/>
              <a:t>D.disposable</a:t>
            </a:r>
            <a:endParaRPr lang="en-US" dirty="0"/>
          </a:p>
        </p:txBody>
      </p:sp>
    </p:spTree>
    <p:extLst>
      <p:ext uri="{BB962C8B-B14F-4D97-AF65-F5344CB8AC3E}">
        <p14:creationId xmlns:p14="http://schemas.microsoft.com/office/powerpoint/2010/main" val="340597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6.Containers are labeled with________.</a:t>
            </a:r>
          </a:p>
          <a:p>
            <a:r>
              <a:rPr lang="en-US" dirty="0"/>
              <a:t>A.RSO </a:t>
            </a:r>
            <a:r>
              <a:rPr lang="en-US" dirty="0" err="1"/>
              <a:t>number,isotope</a:t>
            </a:r>
            <a:r>
              <a:rPr lang="en-US" dirty="0"/>
              <a:t> and amount of activity</a:t>
            </a:r>
          </a:p>
          <a:p>
            <a:r>
              <a:rPr lang="en-US" dirty="0" err="1"/>
              <a:t>B.room</a:t>
            </a:r>
            <a:r>
              <a:rPr lang="en-US" dirty="0"/>
              <a:t> </a:t>
            </a:r>
            <a:r>
              <a:rPr lang="en-US" dirty="0" err="1"/>
              <a:t>number,PI,protocol</a:t>
            </a:r>
            <a:r>
              <a:rPr lang="en-US" dirty="0"/>
              <a:t> number</a:t>
            </a:r>
          </a:p>
          <a:p>
            <a:r>
              <a:rPr lang="en-US" dirty="0" err="1"/>
              <a:t>C.contents</a:t>
            </a:r>
            <a:endParaRPr lang="en-US" dirty="0"/>
          </a:p>
          <a:p>
            <a:r>
              <a:rPr lang="en-US" dirty="0" err="1"/>
              <a:t>D.emergency</a:t>
            </a:r>
            <a:r>
              <a:rPr lang="en-US" dirty="0"/>
              <a:t> information</a:t>
            </a:r>
          </a:p>
        </p:txBody>
      </p:sp>
    </p:spTree>
    <p:extLst>
      <p:ext uri="{BB962C8B-B14F-4D97-AF65-F5344CB8AC3E}">
        <p14:creationId xmlns:p14="http://schemas.microsoft.com/office/powerpoint/2010/main" val="3777160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7.Schedule a pickup by ____________________.</a:t>
            </a:r>
          </a:p>
          <a:p>
            <a:r>
              <a:rPr lang="en-US" dirty="0" err="1"/>
              <a:t>A.contacting</a:t>
            </a:r>
            <a:r>
              <a:rPr lang="en-US" dirty="0"/>
              <a:t> the RSO</a:t>
            </a:r>
          </a:p>
          <a:p>
            <a:r>
              <a:rPr lang="en-US" dirty="0" err="1"/>
              <a:t>B.notifying</a:t>
            </a:r>
            <a:r>
              <a:rPr lang="en-US" dirty="0"/>
              <a:t> the Chair of the RCAC</a:t>
            </a:r>
          </a:p>
          <a:p>
            <a:r>
              <a:rPr lang="en-US" dirty="0" err="1"/>
              <a:t>C.signing</a:t>
            </a:r>
            <a:r>
              <a:rPr lang="en-US" dirty="0"/>
              <a:t> up on the waiting list</a:t>
            </a:r>
          </a:p>
          <a:p>
            <a:r>
              <a:rPr lang="en-US" dirty="0" err="1"/>
              <a:t>D.complete</a:t>
            </a:r>
            <a:r>
              <a:rPr lang="en-US" dirty="0"/>
              <a:t> a pickup request on the EHS web site</a:t>
            </a:r>
          </a:p>
          <a:p>
            <a:endParaRPr lang="en-US" dirty="0"/>
          </a:p>
        </p:txBody>
      </p:sp>
    </p:spTree>
    <p:extLst>
      <p:ext uri="{BB962C8B-B14F-4D97-AF65-F5344CB8AC3E}">
        <p14:creationId xmlns:p14="http://schemas.microsoft.com/office/powerpoint/2010/main" val="2881480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8._______ is responsible for picking up and managing radioactive waste.</a:t>
            </a:r>
          </a:p>
          <a:p>
            <a:r>
              <a:rPr lang="en-US" dirty="0" err="1"/>
              <a:t>A.The</a:t>
            </a:r>
            <a:r>
              <a:rPr lang="en-US" dirty="0"/>
              <a:t> sublicensee</a:t>
            </a:r>
          </a:p>
          <a:p>
            <a:r>
              <a:rPr lang="en-US" dirty="0" err="1"/>
              <a:t>B.The</a:t>
            </a:r>
            <a:r>
              <a:rPr lang="en-US" dirty="0"/>
              <a:t> NRC</a:t>
            </a:r>
          </a:p>
          <a:p>
            <a:r>
              <a:rPr lang="en-US" dirty="0"/>
              <a:t>C.EHS</a:t>
            </a:r>
          </a:p>
          <a:p>
            <a:r>
              <a:rPr lang="en-US" dirty="0" err="1"/>
              <a:t>D.The</a:t>
            </a:r>
            <a:r>
              <a:rPr lang="en-US" dirty="0"/>
              <a:t> Radiation Control Advisory Committee</a:t>
            </a:r>
          </a:p>
        </p:txBody>
      </p:sp>
    </p:spTree>
    <p:extLst>
      <p:ext uri="{BB962C8B-B14F-4D97-AF65-F5344CB8AC3E}">
        <p14:creationId xmlns:p14="http://schemas.microsoft.com/office/powerpoint/2010/main" val="1081097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9.If you need assistance with a spill contact ___________________.</a:t>
            </a:r>
          </a:p>
          <a:p>
            <a:r>
              <a:rPr lang="en-US" dirty="0" err="1"/>
              <a:t>A.the</a:t>
            </a:r>
            <a:r>
              <a:rPr lang="en-US" dirty="0"/>
              <a:t> NRC</a:t>
            </a:r>
          </a:p>
          <a:p>
            <a:r>
              <a:rPr lang="en-US" dirty="0" err="1"/>
              <a:t>B.your</a:t>
            </a:r>
            <a:r>
              <a:rPr lang="en-US" dirty="0"/>
              <a:t> nearest physicist</a:t>
            </a:r>
          </a:p>
          <a:p>
            <a:r>
              <a:rPr lang="en-US" dirty="0"/>
              <a:t>C.EHS</a:t>
            </a:r>
          </a:p>
          <a:p>
            <a:r>
              <a:rPr lang="en-US" dirty="0" err="1"/>
              <a:t>D.housekeeping</a:t>
            </a:r>
            <a:endParaRPr lang="en-US" dirty="0"/>
          </a:p>
        </p:txBody>
      </p:sp>
    </p:spTree>
    <p:extLst>
      <p:ext uri="{BB962C8B-B14F-4D97-AF65-F5344CB8AC3E}">
        <p14:creationId xmlns:p14="http://schemas.microsoft.com/office/powerpoint/2010/main" val="2571176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10.The new radioactive waste requirements will take effect ________.</a:t>
            </a:r>
          </a:p>
          <a:p>
            <a:r>
              <a:rPr lang="en-US" dirty="0" err="1"/>
              <a:t>A.immediately</a:t>
            </a:r>
            <a:endParaRPr lang="en-US" dirty="0"/>
          </a:p>
          <a:p>
            <a:r>
              <a:rPr lang="en-US" dirty="0" err="1"/>
              <a:t>B.Jan</a:t>
            </a:r>
            <a:r>
              <a:rPr lang="en-US" dirty="0"/>
              <a:t> 2018</a:t>
            </a:r>
          </a:p>
          <a:p>
            <a:r>
              <a:rPr lang="en-US" dirty="0" err="1"/>
              <a:t>C.Fall</a:t>
            </a:r>
            <a:r>
              <a:rPr lang="en-US" dirty="0"/>
              <a:t> 2018</a:t>
            </a:r>
          </a:p>
          <a:p>
            <a:r>
              <a:rPr lang="en-US" dirty="0" err="1"/>
              <a:t>D.November</a:t>
            </a:r>
            <a:r>
              <a:rPr lang="en-US"/>
              <a:t> 17,2015</a:t>
            </a:r>
            <a:endParaRPr lang="en-US" dirty="0"/>
          </a:p>
        </p:txBody>
      </p:sp>
    </p:spTree>
    <p:extLst>
      <p:ext uri="{BB962C8B-B14F-4D97-AF65-F5344CB8AC3E}">
        <p14:creationId xmlns:p14="http://schemas.microsoft.com/office/powerpoint/2010/main" val="3462621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Email your answers to the 10 questions to </a:t>
            </a:r>
            <a:r>
              <a:rPr lang="en-US" dirty="0">
                <a:hlinkClick r:id="rId2"/>
              </a:rPr>
              <a:t>tgoins@fa.ua.edu</a:t>
            </a:r>
            <a:r>
              <a:rPr lang="en-US" dirty="0"/>
              <a:t> along with your </a:t>
            </a:r>
            <a:r>
              <a:rPr lang="en-US" dirty="0" err="1"/>
              <a:t>name,CWID,the</a:t>
            </a:r>
            <a:r>
              <a:rPr lang="en-US" dirty="0"/>
              <a:t> room number and building where you will be working with radiation </a:t>
            </a:r>
            <a:r>
              <a:rPr lang="en-US" dirty="0" err="1"/>
              <a:t>sources.You</a:t>
            </a:r>
            <a:r>
              <a:rPr lang="en-US" dirty="0"/>
              <a:t> must do this to get credit for annual training.</a:t>
            </a:r>
          </a:p>
        </p:txBody>
      </p:sp>
    </p:spTree>
    <p:extLst>
      <p:ext uri="{BB962C8B-B14F-4D97-AF65-F5344CB8AC3E}">
        <p14:creationId xmlns:p14="http://schemas.microsoft.com/office/powerpoint/2010/main" val="3146899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8" name="Content Placeholder 7"/>
          <p:cNvSpPr>
            <a:spLocks noGrp="1"/>
          </p:cNvSpPr>
          <p:nvPr>
            <p:ph sz="half" idx="1"/>
          </p:nvPr>
        </p:nvSpPr>
        <p:spPr/>
        <p:txBody>
          <a:bodyPr/>
          <a:lstStyle/>
          <a:p>
            <a:pPr marL="0" indent="0">
              <a:buNone/>
            </a:pPr>
            <a:r>
              <a:rPr lang="en-US" dirty="0"/>
              <a:t>The biggest change for this year is the way that radioactive wastes are managed in the laboratory.</a:t>
            </a:r>
          </a:p>
        </p:txBody>
      </p:sp>
      <p:pic>
        <p:nvPicPr>
          <p:cNvPr id="2" name="Content Placeholder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8528" y="2377441"/>
            <a:ext cx="3723210" cy="2543016"/>
          </a:xfrm>
        </p:spPr>
      </p:pic>
    </p:spTree>
    <p:extLst>
      <p:ext uri="{BB962C8B-B14F-4D97-AF65-F5344CB8AC3E}">
        <p14:creationId xmlns:p14="http://schemas.microsoft.com/office/powerpoint/2010/main" val="104523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These changes will be similar to those which affect chemical waste.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4287" y="2312894"/>
            <a:ext cx="3347925" cy="2540887"/>
          </a:xfrm>
        </p:spPr>
      </p:pic>
    </p:spTree>
    <p:extLst>
      <p:ext uri="{BB962C8B-B14F-4D97-AF65-F5344CB8AC3E}">
        <p14:creationId xmlns:p14="http://schemas.microsoft.com/office/powerpoint/2010/main" val="190653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When radioactive wastes are generated it is placed in temporary storage within the lab where it was generated.This area is designated as a Satellite Accumulation Area (SAA) for radioactive wastes.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3073" y="2334409"/>
            <a:ext cx="3339577" cy="2333635"/>
          </a:xfrm>
        </p:spPr>
      </p:pic>
    </p:spTree>
    <p:extLst>
      <p:ext uri="{BB962C8B-B14F-4D97-AF65-F5344CB8AC3E}">
        <p14:creationId xmlns:p14="http://schemas.microsoft.com/office/powerpoint/2010/main" val="203182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There are a few specific rules that apply to an SAA,but for the most part radioactive waste is managed as it has been for the last few years.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629923"/>
            <a:ext cx="5181600" cy="2742741"/>
          </a:xfrm>
        </p:spPr>
      </p:pic>
    </p:spTree>
    <p:extLst>
      <p:ext uri="{BB962C8B-B14F-4D97-AF65-F5344CB8AC3E}">
        <p14:creationId xmlns:p14="http://schemas.microsoft.com/office/powerpoint/2010/main" val="359679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The SAA must be approved by EHS and designated by signage that will be provided by EHS.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3680" y="2248348"/>
            <a:ext cx="2635511" cy="2434319"/>
          </a:xfrm>
        </p:spPr>
      </p:pic>
    </p:spTree>
    <p:extLst>
      <p:ext uri="{BB962C8B-B14F-4D97-AF65-F5344CB8AC3E}">
        <p14:creationId xmlns:p14="http://schemas.microsoft.com/office/powerpoint/2010/main" val="398032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SAA radioactive waste must be stored in the same room as the material is generated or in an adjacent room under the same sublicensee.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77000" y="2326418"/>
            <a:ext cx="4572000" cy="3349752"/>
          </a:xfrm>
        </p:spPr>
      </p:pic>
    </p:spTree>
    <p:extLst>
      <p:ext uri="{BB962C8B-B14F-4D97-AF65-F5344CB8AC3E}">
        <p14:creationId xmlns:p14="http://schemas.microsoft.com/office/powerpoint/2010/main" val="54867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a:t>Containers must be kept closed and only opened when material is being added.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41864" y="2140772"/>
            <a:ext cx="3245111" cy="2784447"/>
          </a:xfrm>
        </p:spPr>
      </p:pic>
    </p:spTree>
    <p:extLst>
      <p:ext uri="{BB962C8B-B14F-4D97-AF65-F5344CB8AC3E}">
        <p14:creationId xmlns:p14="http://schemas.microsoft.com/office/powerpoint/2010/main" val="588555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810</Words>
  <Application>Microsoft Office PowerPoint</Application>
  <PresentationFormat>Widescreen</PresentationFormat>
  <Paragraphs>72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ANNUAL RADIATION SAFETY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RADIATION SAFETY TRAINING</dc:title>
  <dc:creator>Hal Barrett</dc:creator>
  <cp:lastModifiedBy>Hal Barrett</cp:lastModifiedBy>
  <cp:revision>17</cp:revision>
  <cp:lastPrinted>2017-05-09T12:18:34Z</cp:lastPrinted>
  <dcterms:created xsi:type="dcterms:W3CDTF">2017-05-08T14:59:53Z</dcterms:created>
  <dcterms:modified xsi:type="dcterms:W3CDTF">2017-07-28T19:24:19Z</dcterms:modified>
</cp:coreProperties>
</file>