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367" r:id="rId23"/>
    <p:sldId id="368" r:id="rId24"/>
    <p:sldId id="281" r:id="rId25"/>
    <p:sldId id="369" r:id="rId26"/>
    <p:sldId id="37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7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56" r:id="rId100"/>
    <p:sldId id="357" r:id="rId101"/>
    <p:sldId id="358" r:id="rId102"/>
    <p:sldId id="359" r:id="rId103"/>
    <p:sldId id="360" r:id="rId104"/>
    <p:sldId id="361" r:id="rId105"/>
    <p:sldId id="362" r:id="rId106"/>
    <p:sldId id="363" r:id="rId107"/>
    <p:sldId id="364" r:id="rId108"/>
    <p:sldId id="365" r:id="rId109"/>
    <p:sldId id="366" r:id="rId110"/>
    <p:sldId id="372" r:id="rId111"/>
    <p:sldId id="373" r:id="rId112"/>
    <p:sldId id="374" r:id="rId113"/>
    <p:sldId id="375" r:id="rId114"/>
    <p:sldId id="376" r:id="rId115"/>
    <p:sldId id="377" r:id="rId116"/>
    <p:sldId id="378" r:id="rId117"/>
    <p:sldId id="379" r:id="rId118"/>
    <p:sldId id="380" r:id="rId119"/>
    <p:sldId id="381" r:id="rId120"/>
    <p:sldId id="382" r:id="rId121"/>
    <p:sldId id="383" r:id="rId122"/>
    <p:sldId id="384" r:id="rId123"/>
    <p:sldId id="385" r:id="rId124"/>
    <p:sldId id="386" r:id="rId125"/>
    <p:sldId id="387" r:id="rId126"/>
    <p:sldId id="388" r:id="rId127"/>
    <p:sldId id="389" r:id="rId128"/>
    <p:sldId id="390" r:id="rId129"/>
    <p:sldId id="391" r:id="rId130"/>
    <p:sldId id="392" r:id="rId131"/>
    <p:sldId id="393" r:id="rId132"/>
    <p:sldId id="394" r:id="rId133"/>
    <p:sldId id="395" r:id="rId134"/>
    <p:sldId id="396" r:id="rId135"/>
    <p:sldId id="397" r:id="rId1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7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3C00-160A-40B0-88F1-9CDD8548C661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9217-4E22-49DC-B1A3-64D7892D6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3C00-160A-40B0-88F1-9CDD8548C661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9217-4E22-49DC-B1A3-64D7892D6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3C00-160A-40B0-88F1-9CDD8548C661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9217-4E22-49DC-B1A3-64D7892D6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3C00-160A-40B0-88F1-9CDD8548C661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9217-4E22-49DC-B1A3-64D7892D6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3C00-160A-40B0-88F1-9CDD8548C661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9217-4E22-49DC-B1A3-64D7892D6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3C00-160A-40B0-88F1-9CDD8548C661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9217-4E22-49DC-B1A3-64D7892D6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3C00-160A-40B0-88F1-9CDD8548C661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9217-4E22-49DC-B1A3-64D7892D6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3C00-160A-40B0-88F1-9CDD8548C661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9217-4E22-49DC-B1A3-64D7892D6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3C00-160A-40B0-88F1-9CDD8548C661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9217-4E22-49DC-B1A3-64D7892D6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3C00-160A-40B0-88F1-9CDD8548C661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9217-4E22-49DC-B1A3-64D7892D6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3C00-160A-40B0-88F1-9CDD8548C661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9217-4E22-49DC-B1A3-64D7892D6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13C00-160A-40B0-88F1-9CDD8548C661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E9217-4E22-49DC-B1A3-64D7892D6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barrett@fa.ua.ed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hyperlink" Target="mailto:hbarrett@fa.ua.edu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hyperlink" Target="mailto:hbarrett@fa.ua.ed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EHS RADIATION SAFETY TRAINING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training is required of all persons who work with radioactive materials or radiation producing </a:t>
            </a:r>
            <a:r>
              <a:rPr lang="en-US" dirty="0" err="1"/>
              <a:t>machines.It</a:t>
            </a:r>
            <a:r>
              <a:rPr lang="en-US" dirty="0"/>
              <a:t> should be completed prior to any work with </a:t>
            </a:r>
            <a:r>
              <a:rPr lang="en-US" dirty="0" err="1"/>
              <a:t>sources.If</a:t>
            </a:r>
            <a:r>
              <a:rPr lang="en-US" dirty="0"/>
              <a:t> you need further information or have questions contact EHS at </a:t>
            </a:r>
            <a:r>
              <a:rPr lang="en-US" dirty="0">
                <a:hlinkClick r:id="rId2"/>
              </a:rPr>
              <a:t>hbarrett@fa.ua.edu</a:t>
            </a:r>
            <a:r>
              <a:rPr lang="en-US" dirty="0"/>
              <a:t> or 348-5905.In order to get credit for initial training follow the instructions on the last slide.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 particle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Composed of 2 neutrons and 2 </a:t>
            </a:r>
            <a:r>
              <a:rPr lang="en-US" dirty="0" err="1"/>
              <a:t>protons.They</a:t>
            </a:r>
            <a:r>
              <a:rPr lang="en-US" dirty="0"/>
              <a:t> are relatively heavy and will travel only a short distance.</a:t>
            </a:r>
          </a:p>
        </p:txBody>
      </p:sp>
      <p:pic>
        <p:nvPicPr>
          <p:cNvPr id="5" name="Content Placeholder 4" descr="rad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34968" y="2209801"/>
            <a:ext cx="3489832" cy="2496344"/>
          </a:xfr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Signage including the EHS Emergency Procedures and Notice to Employees are posted in each approved area.</a:t>
            </a:r>
          </a:p>
        </p:txBody>
      </p:sp>
      <p:pic>
        <p:nvPicPr>
          <p:cNvPr id="5" name="Content Placeholder 4" descr="SAM_036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EHS checks meters annually to determine efficiency against a source of known activity.</a:t>
            </a:r>
          </a:p>
        </p:txBody>
      </p:sp>
      <p:pic>
        <p:nvPicPr>
          <p:cNvPr id="5" name="Content Placeholder 4" descr="SAM_033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00_016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Survey meters are not very </a:t>
            </a:r>
            <a:r>
              <a:rPr lang="en-US" dirty="0" err="1"/>
              <a:t>efficient.Do</a:t>
            </a:r>
            <a:r>
              <a:rPr lang="en-US" dirty="0"/>
              <a:t> not look at the </a:t>
            </a:r>
            <a:r>
              <a:rPr lang="en-US" dirty="0" err="1"/>
              <a:t>readout.Compare</a:t>
            </a:r>
            <a:r>
              <a:rPr lang="en-US" dirty="0"/>
              <a:t> the difference in the number of clicks for background versus a source to determine if contamination is present.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All purchases of radiation sources must be approved by EHS prior to </a:t>
            </a:r>
            <a:r>
              <a:rPr lang="en-US" dirty="0" err="1"/>
              <a:t>purchase.Obtain</a:t>
            </a:r>
            <a:r>
              <a:rPr lang="en-US" dirty="0"/>
              <a:t> an approval number first.</a:t>
            </a:r>
          </a:p>
        </p:txBody>
      </p:sp>
      <p:pic>
        <p:nvPicPr>
          <p:cNvPr id="5" name="Content Placeholder 4" descr="receptionist_phon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625" y="2610644"/>
            <a:ext cx="3333750" cy="2505075"/>
          </a:xfr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AM_036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All purchases of sources must be shipped directly to EHS for processing and contamination testing.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Once processed and cleared packages will be delivered to the lab by EHS.</a:t>
            </a:r>
          </a:p>
        </p:txBody>
      </p:sp>
      <p:pic>
        <p:nvPicPr>
          <p:cNvPr id="5" name="Content Placeholder 4" descr="SAM_033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All off campus shipments of radioactive material must be done by </a:t>
            </a:r>
            <a:r>
              <a:rPr lang="en-US" dirty="0" err="1"/>
              <a:t>EHS.Jeff</a:t>
            </a:r>
            <a:r>
              <a:rPr lang="en-US" dirty="0"/>
              <a:t> Hallman has the training to manage these shipments.</a:t>
            </a:r>
          </a:p>
        </p:txBody>
      </p:sp>
      <p:pic>
        <p:nvPicPr>
          <p:cNvPr id="5" name="Content Placeholder 4" descr="SAM_034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AM_03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Radioactive waste is picked up , managed and disposed of by EHS.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UA Radiation Safety Manual goes into much more detail regarding program </a:t>
            </a:r>
            <a:r>
              <a:rPr lang="en-US" dirty="0" err="1"/>
              <a:t>requirements.It</a:t>
            </a:r>
            <a:r>
              <a:rPr lang="en-US" dirty="0"/>
              <a:t> is available on the EHS web site.</a:t>
            </a:r>
          </a:p>
        </p:txBody>
      </p:sp>
      <p:pic>
        <p:nvPicPr>
          <p:cNvPr id="5" name="Content Placeholder 4" descr="SAM_032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You have almost completed initial </a:t>
            </a:r>
            <a:r>
              <a:rPr lang="en-US" dirty="0" err="1"/>
              <a:t>training.To</a:t>
            </a:r>
            <a:r>
              <a:rPr lang="en-US" dirty="0"/>
              <a:t> get credit E mail the answers to the following 25 questions to </a:t>
            </a:r>
            <a:r>
              <a:rPr lang="en-US" dirty="0">
                <a:hlinkClick r:id="rId2"/>
              </a:rPr>
              <a:t>hbarrett@fa.ua.edu</a:t>
            </a:r>
            <a:r>
              <a:rPr lang="en-US" dirty="0"/>
              <a:t> you will then be provided annual training.</a:t>
            </a:r>
          </a:p>
        </p:txBody>
      </p:sp>
      <p:pic>
        <p:nvPicPr>
          <p:cNvPr id="5" name="Content Placeholder 4" descr="SAM_03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ad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7750" y="2915444"/>
            <a:ext cx="2857500" cy="18954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Alpha particles are easily </a:t>
            </a:r>
            <a:r>
              <a:rPr lang="en-US" dirty="0" err="1"/>
              <a:t>sheilded</a:t>
            </a:r>
            <a:r>
              <a:rPr lang="en-US" dirty="0"/>
              <a:t> and cannot penetrate the skin.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1.An isotope has the same number of ____.</a:t>
            </a:r>
          </a:p>
          <a:p>
            <a:r>
              <a:rPr lang="en-US" dirty="0" err="1"/>
              <a:t>A.electrons</a:t>
            </a:r>
            <a:r>
              <a:rPr lang="en-US" dirty="0"/>
              <a:t> and protons</a:t>
            </a:r>
          </a:p>
          <a:p>
            <a:r>
              <a:rPr lang="en-US" dirty="0" err="1"/>
              <a:t>B.protons</a:t>
            </a:r>
            <a:r>
              <a:rPr lang="en-US" dirty="0"/>
              <a:t> different number of neutrons</a:t>
            </a:r>
          </a:p>
          <a:p>
            <a:r>
              <a:rPr lang="en-US" dirty="0" err="1"/>
              <a:t>C.protons</a:t>
            </a:r>
            <a:r>
              <a:rPr lang="en-US" dirty="0"/>
              <a:t> different number of electrons</a:t>
            </a:r>
          </a:p>
          <a:p>
            <a:r>
              <a:rPr lang="en-US" dirty="0" err="1"/>
              <a:t>D.protons</a:t>
            </a:r>
            <a:r>
              <a:rPr lang="en-US" dirty="0"/>
              <a:t> as neutrons</a:t>
            </a:r>
          </a:p>
        </p:txBody>
      </p:sp>
    </p:spTree>
    <p:extLst>
      <p:ext uri="{BB962C8B-B14F-4D97-AF65-F5344CB8AC3E}">
        <p14:creationId xmlns:p14="http://schemas.microsoft.com/office/powerpoint/2010/main" val="23706687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2.Which is not an example of ionizing radiation___________.</a:t>
            </a:r>
          </a:p>
          <a:p>
            <a:r>
              <a:rPr lang="en-US" dirty="0" err="1"/>
              <a:t>A.xrays</a:t>
            </a:r>
            <a:endParaRPr lang="en-US" dirty="0"/>
          </a:p>
          <a:p>
            <a:r>
              <a:rPr lang="en-US" dirty="0" err="1"/>
              <a:t>B.alpha</a:t>
            </a:r>
            <a:endParaRPr lang="en-US" dirty="0"/>
          </a:p>
          <a:p>
            <a:r>
              <a:rPr lang="en-US" dirty="0" err="1"/>
              <a:t>C.gamma</a:t>
            </a:r>
            <a:endParaRPr lang="en-US" dirty="0"/>
          </a:p>
          <a:p>
            <a:r>
              <a:rPr lang="en-US" dirty="0" err="1"/>
              <a:t>D.lasers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9383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3.A beta particle is _______.</a:t>
            </a:r>
          </a:p>
          <a:p>
            <a:r>
              <a:rPr lang="en-US" dirty="0" err="1"/>
              <a:t>A.highly</a:t>
            </a:r>
            <a:r>
              <a:rPr lang="en-US" dirty="0"/>
              <a:t> charged</a:t>
            </a:r>
          </a:p>
          <a:p>
            <a:r>
              <a:rPr lang="en-US" dirty="0"/>
              <a:t>B.an electron emitted from an atom</a:t>
            </a:r>
          </a:p>
          <a:p>
            <a:r>
              <a:rPr lang="en-US" dirty="0" err="1"/>
              <a:t>C.very</a:t>
            </a:r>
            <a:r>
              <a:rPr lang="en-US" dirty="0"/>
              <a:t> small</a:t>
            </a:r>
          </a:p>
          <a:p>
            <a:r>
              <a:rPr lang="en-US" dirty="0" err="1"/>
              <a:t>D.able</a:t>
            </a:r>
            <a:r>
              <a:rPr lang="en-US" dirty="0"/>
              <a:t> to penetrate 1 inch of lead </a:t>
            </a:r>
            <a:r>
              <a:rPr lang="en-US" dirty="0" err="1"/>
              <a:t>sheilding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36089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4.Bremsstrahlung may be reduced by______.</a:t>
            </a:r>
          </a:p>
          <a:p>
            <a:r>
              <a:rPr lang="en-US" dirty="0" err="1"/>
              <a:t>A.lead</a:t>
            </a:r>
            <a:r>
              <a:rPr lang="en-US" dirty="0"/>
              <a:t> </a:t>
            </a:r>
            <a:r>
              <a:rPr lang="en-US" dirty="0" err="1"/>
              <a:t>sheilding</a:t>
            </a:r>
            <a:endParaRPr lang="en-US" dirty="0"/>
          </a:p>
          <a:p>
            <a:r>
              <a:rPr lang="en-US" dirty="0" err="1"/>
              <a:t>B.xrays</a:t>
            </a:r>
            <a:endParaRPr lang="en-US" dirty="0"/>
          </a:p>
          <a:p>
            <a:r>
              <a:rPr lang="en-US" dirty="0" err="1"/>
              <a:t>C.time</a:t>
            </a:r>
            <a:r>
              <a:rPr lang="en-US" dirty="0"/>
              <a:t> and distance</a:t>
            </a:r>
          </a:p>
          <a:p>
            <a:r>
              <a:rPr lang="en-US" dirty="0" err="1"/>
              <a:t>D.using</a:t>
            </a:r>
            <a:r>
              <a:rPr lang="en-US" dirty="0"/>
              <a:t> </a:t>
            </a:r>
            <a:r>
              <a:rPr lang="en-US" dirty="0" err="1"/>
              <a:t>plexiglass</a:t>
            </a:r>
            <a:r>
              <a:rPr lang="en-US" dirty="0"/>
              <a:t> </a:t>
            </a:r>
            <a:r>
              <a:rPr lang="en-US" dirty="0" err="1"/>
              <a:t>sheilding</a:t>
            </a:r>
            <a:r>
              <a:rPr lang="en-US" dirty="0"/>
              <a:t> instead of lead</a:t>
            </a:r>
          </a:p>
        </p:txBody>
      </p:sp>
    </p:spTree>
    <p:extLst>
      <p:ext uri="{BB962C8B-B14F-4D97-AF65-F5344CB8AC3E}">
        <p14:creationId xmlns:p14="http://schemas.microsoft.com/office/powerpoint/2010/main" val="420265793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5.A common gamma emitter is______.</a:t>
            </a:r>
          </a:p>
          <a:p>
            <a:r>
              <a:rPr lang="en-US" dirty="0"/>
              <a:t>A.P32</a:t>
            </a:r>
          </a:p>
          <a:p>
            <a:r>
              <a:rPr lang="en-US" dirty="0"/>
              <a:t>B.C14</a:t>
            </a:r>
          </a:p>
          <a:p>
            <a:r>
              <a:rPr lang="en-US" dirty="0" err="1"/>
              <a:t>C.very</a:t>
            </a:r>
            <a:r>
              <a:rPr lang="en-US" dirty="0"/>
              <a:t> dangerous</a:t>
            </a:r>
          </a:p>
          <a:p>
            <a:r>
              <a:rPr lang="en-US" dirty="0"/>
              <a:t>D.Cs137</a:t>
            </a:r>
          </a:p>
        </p:txBody>
      </p:sp>
    </p:spTree>
    <p:extLst>
      <p:ext uri="{BB962C8B-B14F-4D97-AF65-F5344CB8AC3E}">
        <p14:creationId xmlns:p14="http://schemas.microsoft.com/office/powerpoint/2010/main" val="130761475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6.Xrays are produced by _____.</a:t>
            </a:r>
          </a:p>
          <a:p>
            <a:r>
              <a:rPr lang="en-US" dirty="0" err="1"/>
              <a:t>A.large</a:t>
            </a:r>
            <a:r>
              <a:rPr lang="en-US" dirty="0"/>
              <a:t> machines</a:t>
            </a:r>
          </a:p>
          <a:p>
            <a:r>
              <a:rPr lang="en-US" dirty="0" err="1"/>
              <a:t>B.decay</a:t>
            </a:r>
            <a:r>
              <a:rPr lang="en-US" dirty="0"/>
              <a:t> or Bremsstrahlung</a:t>
            </a:r>
          </a:p>
          <a:p>
            <a:r>
              <a:rPr lang="en-US" dirty="0" err="1"/>
              <a:t>C.alpha</a:t>
            </a:r>
            <a:r>
              <a:rPr lang="en-US" dirty="0"/>
              <a:t> emitters</a:t>
            </a:r>
          </a:p>
          <a:p>
            <a:r>
              <a:rPr lang="en-US" dirty="0"/>
              <a:t>D.C14</a:t>
            </a:r>
          </a:p>
        </p:txBody>
      </p:sp>
    </p:spTree>
    <p:extLst>
      <p:ext uri="{BB962C8B-B14F-4D97-AF65-F5344CB8AC3E}">
        <p14:creationId xmlns:p14="http://schemas.microsoft.com/office/powerpoint/2010/main" val="84280571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7.___is the number of </a:t>
            </a:r>
            <a:r>
              <a:rPr lang="en-US" dirty="0" err="1"/>
              <a:t>disentigrations</a:t>
            </a:r>
            <a:r>
              <a:rPr lang="en-US" dirty="0"/>
              <a:t> per a given period of time.</a:t>
            </a:r>
          </a:p>
          <a:p>
            <a:r>
              <a:rPr lang="en-US" dirty="0" err="1"/>
              <a:t>A.Xrays</a:t>
            </a:r>
            <a:endParaRPr lang="en-US" dirty="0"/>
          </a:p>
          <a:p>
            <a:r>
              <a:rPr lang="en-US" dirty="0" err="1"/>
              <a:t>B.Gamma</a:t>
            </a:r>
            <a:r>
              <a:rPr lang="en-US" dirty="0"/>
              <a:t> radiation</a:t>
            </a:r>
          </a:p>
          <a:p>
            <a:r>
              <a:rPr lang="en-US" dirty="0"/>
              <a:t>C.2.2 x 10 (-6)</a:t>
            </a:r>
          </a:p>
          <a:p>
            <a:r>
              <a:rPr lang="en-US" dirty="0" err="1"/>
              <a:t>D.Activity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06075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8.Exposure is expressed in units of ____.</a:t>
            </a:r>
          </a:p>
          <a:p>
            <a:r>
              <a:rPr lang="en-US" dirty="0" err="1"/>
              <a:t>A.Roentgen</a:t>
            </a:r>
            <a:endParaRPr lang="en-US" dirty="0"/>
          </a:p>
          <a:p>
            <a:r>
              <a:rPr lang="en-US" dirty="0" err="1"/>
              <a:t>B.activity</a:t>
            </a:r>
            <a:endParaRPr lang="en-US" dirty="0"/>
          </a:p>
          <a:p>
            <a:r>
              <a:rPr lang="en-US" dirty="0" err="1"/>
              <a:t>C.curies</a:t>
            </a:r>
            <a:endParaRPr lang="en-US" dirty="0"/>
          </a:p>
          <a:p>
            <a:r>
              <a:rPr lang="en-US" dirty="0" err="1"/>
              <a:t>D.isobars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73706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9.The half life of C14 is ________.</a:t>
            </a:r>
          </a:p>
          <a:p>
            <a:r>
              <a:rPr lang="en-US" dirty="0"/>
              <a:t>A.14.3 days</a:t>
            </a:r>
          </a:p>
          <a:p>
            <a:r>
              <a:rPr lang="en-US" dirty="0"/>
              <a:t>B.5 </a:t>
            </a:r>
            <a:r>
              <a:rPr lang="en-US" dirty="0" err="1"/>
              <a:t>hrs</a:t>
            </a:r>
            <a:endParaRPr lang="en-US" dirty="0"/>
          </a:p>
          <a:p>
            <a:r>
              <a:rPr lang="en-US" dirty="0"/>
              <a:t>C.5730 years</a:t>
            </a:r>
          </a:p>
          <a:p>
            <a:r>
              <a:rPr lang="en-US" dirty="0"/>
              <a:t>D.12.3 </a:t>
            </a:r>
            <a:r>
              <a:rPr lang="en-US" dirty="0" err="1"/>
              <a:t>yrs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23293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10.When a material goes through 10 half lives the activity is considered______.</a:t>
            </a:r>
          </a:p>
          <a:p>
            <a:r>
              <a:rPr lang="en-US" dirty="0" err="1"/>
              <a:t>A.nanocuries</a:t>
            </a:r>
            <a:endParaRPr lang="en-US" dirty="0"/>
          </a:p>
          <a:p>
            <a:r>
              <a:rPr lang="en-US" dirty="0"/>
              <a:t>B.1.13x10 (-10)</a:t>
            </a:r>
          </a:p>
          <a:p>
            <a:r>
              <a:rPr lang="en-US" dirty="0" err="1"/>
              <a:t>C.picocuries</a:t>
            </a:r>
            <a:endParaRPr lang="en-US" dirty="0"/>
          </a:p>
          <a:p>
            <a:r>
              <a:rPr lang="en-US" dirty="0" err="1"/>
              <a:t>D.zero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46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ad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66824" y="2667000"/>
            <a:ext cx="2695575" cy="214391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Alpha particles do not present an external exposure </a:t>
            </a:r>
            <a:r>
              <a:rPr lang="en-US" dirty="0" err="1"/>
              <a:t>hazard.However</a:t>
            </a:r>
            <a:r>
              <a:rPr lang="en-US" dirty="0"/>
              <a:t> they can present a serious hazard if inhaled or ingested.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11.The average annual radiation dose to an individual in the US is _________.</a:t>
            </a:r>
          </a:p>
          <a:p>
            <a:r>
              <a:rPr lang="en-US" dirty="0" err="1"/>
              <a:t>A.due</a:t>
            </a:r>
            <a:r>
              <a:rPr lang="en-US" dirty="0"/>
              <a:t> to medical tests and treatment</a:t>
            </a:r>
          </a:p>
          <a:p>
            <a:r>
              <a:rPr lang="en-US" dirty="0"/>
              <a:t>B.620 </a:t>
            </a:r>
            <a:r>
              <a:rPr lang="en-US" dirty="0" err="1"/>
              <a:t>mrem</a:t>
            </a:r>
            <a:r>
              <a:rPr lang="en-US" dirty="0"/>
              <a:t>/</a:t>
            </a:r>
            <a:r>
              <a:rPr lang="en-US" dirty="0" err="1"/>
              <a:t>yr</a:t>
            </a:r>
            <a:endParaRPr lang="en-US" dirty="0"/>
          </a:p>
          <a:p>
            <a:r>
              <a:rPr lang="en-US" dirty="0" err="1"/>
              <a:t>C.greater</a:t>
            </a:r>
            <a:r>
              <a:rPr lang="en-US" dirty="0"/>
              <a:t> than 100 but less than 1000</a:t>
            </a:r>
          </a:p>
          <a:p>
            <a:r>
              <a:rPr lang="en-US" dirty="0" err="1"/>
              <a:t>D.zero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02070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12.All tissues are equally sensitive to radiation.</a:t>
            </a:r>
          </a:p>
          <a:p>
            <a:r>
              <a:rPr lang="en-US" dirty="0"/>
              <a:t>True</a:t>
            </a:r>
          </a:p>
          <a:p>
            <a:r>
              <a:rPr lang="en-US" dirty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206416266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13.UA is licensed by ___to use radiation sources.</a:t>
            </a:r>
          </a:p>
          <a:p>
            <a:r>
              <a:rPr lang="en-US" dirty="0" err="1"/>
              <a:t>A.the</a:t>
            </a:r>
            <a:r>
              <a:rPr lang="en-US" dirty="0"/>
              <a:t> NRC</a:t>
            </a:r>
          </a:p>
          <a:p>
            <a:r>
              <a:rPr lang="en-US" dirty="0" err="1"/>
              <a:t>B.the</a:t>
            </a:r>
            <a:r>
              <a:rPr lang="en-US" dirty="0"/>
              <a:t> atomic energy commission</a:t>
            </a:r>
          </a:p>
          <a:p>
            <a:r>
              <a:rPr lang="en-US" dirty="0" err="1"/>
              <a:t>C.Ala</a:t>
            </a:r>
            <a:r>
              <a:rPr lang="en-US" dirty="0"/>
              <a:t> </a:t>
            </a:r>
            <a:r>
              <a:rPr lang="en-US" dirty="0" err="1"/>
              <a:t>Dept</a:t>
            </a:r>
            <a:r>
              <a:rPr lang="en-US" dirty="0"/>
              <a:t> of Public Health</a:t>
            </a:r>
          </a:p>
          <a:p>
            <a:r>
              <a:rPr lang="en-US" dirty="0" err="1"/>
              <a:t>D.the</a:t>
            </a:r>
            <a:r>
              <a:rPr lang="en-US" dirty="0"/>
              <a:t> DOE</a:t>
            </a:r>
          </a:p>
        </p:txBody>
      </p:sp>
    </p:spTree>
    <p:extLst>
      <p:ext uri="{BB962C8B-B14F-4D97-AF65-F5344CB8AC3E}">
        <p14:creationId xmlns:p14="http://schemas.microsoft.com/office/powerpoint/2010/main" val="355324027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14.____are authorized by the RCAC to supervise labs.</a:t>
            </a:r>
          </a:p>
          <a:p>
            <a:r>
              <a:rPr lang="en-US" dirty="0" err="1"/>
              <a:t>A.Sublicensees</a:t>
            </a:r>
            <a:endParaRPr lang="en-US" dirty="0"/>
          </a:p>
          <a:p>
            <a:r>
              <a:rPr lang="en-US" dirty="0" err="1"/>
              <a:t>B.Departmental</a:t>
            </a:r>
            <a:r>
              <a:rPr lang="en-US" dirty="0"/>
              <a:t> chairs</a:t>
            </a:r>
          </a:p>
          <a:p>
            <a:r>
              <a:rPr lang="en-US" dirty="0"/>
              <a:t>C.TA’s</a:t>
            </a:r>
          </a:p>
          <a:p>
            <a:r>
              <a:rPr lang="en-US" dirty="0" err="1"/>
              <a:t>D.Tenured</a:t>
            </a:r>
            <a:r>
              <a:rPr lang="en-US" dirty="0"/>
              <a:t> faculty</a:t>
            </a:r>
          </a:p>
        </p:txBody>
      </p:sp>
    </p:spTree>
    <p:extLst>
      <p:ext uri="{BB962C8B-B14F-4D97-AF65-F5344CB8AC3E}">
        <p14:creationId xmlns:p14="http://schemas.microsoft.com/office/powerpoint/2010/main" val="188708378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15.The 3 types of sources are _______.</a:t>
            </a:r>
          </a:p>
          <a:p>
            <a:r>
              <a:rPr lang="en-US" dirty="0" err="1"/>
              <a:t>A.hazardous,nominal,non</a:t>
            </a:r>
            <a:r>
              <a:rPr lang="en-US" dirty="0"/>
              <a:t> </a:t>
            </a:r>
            <a:r>
              <a:rPr lang="en-US" dirty="0" err="1"/>
              <a:t>haz</a:t>
            </a:r>
            <a:endParaRPr lang="en-US" dirty="0"/>
          </a:p>
          <a:p>
            <a:r>
              <a:rPr lang="en-US" dirty="0" err="1"/>
              <a:t>B.sealed,unsealed,xray</a:t>
            </a:r>
            <a:endParaRPr lang="en-US" dirty="0"/>
          </a:p>
          <a:p>
            <a:r>
              <a:rPr lang="en-US" dirty="0" err="1"/>
              <a:t>C.large,small,median</a:t>
            </a:r>
            <a:endParaRPr lang="en-US" dirty="0"/>
          </a:p>
          <a:p>
            <a:r>
              <a:rPr lang="en-US" dirty="0" err="1"/>
              <a:t>D.regulated,exempt,other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2806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16.The whole body dose limit is _____.</a:t>
            </a:r>
          </a:p>
          <a:p>
            <a:r>
              <a:rPr lang="en-US" dirty="0"/>
              <a:t>A.10 curies</a:t>
            </a:r>
          </a:p>
          <a:p>
            <a:r>
              <a:rPr lang="en-US" dirty="0"/>
              <a:t>B.5 rem/</a:t>
            </a:r>
            <a:r>
              <a:rPr lang="en-US" dirty="0" err="1"/>
              <a:t>yr</a:t>
            </a:r>
            <a:endParaRPr lang="en-US" dirty="0"/>
          </a:p>
          <a:p>
            <a:r>
              <a:rPr lang="en-US" dirty="0"/>
              <a:t>C.15mrem</a:t>
            </a:r>
          </a:p>
          <a:p>
            <a:r>
              <a:rPr lang="en-US" dirty="0"/>
              <a:t>D.5 Roentgen</a:t>
            </a:r>
          </a:p>
        </p:txBody>
      </p:sp>
    </p:spTree>
    <p:extLst>
      <p:ext uri="{BB962C8B-B14F-4D97-AF65-F5344CB8AC3E}">
        <p14:creationId xmlns:p14="http://schemas.microsoft.com/office/powerpoint/2010/main" val="194530984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17.The exposure limit for a minor is ____ of an adult.</a:t>
            </a:r>
          </a:p>
          <a:p>
            <a:r>
              <a:rPr lang="en-US" dirty="0"/>
              <a:t>A.one half</a:t>
            </a:r>
          </a:p>
          <a:p>
            <a:r>
              <a:rPr lang="en-US" dirty="0" err="1"/>
              <a:t>B.twice</a:t>
            </a:r>
            <a:endParaRPr lang="en-US" dirty="0"/>
          </a:p>
          <a:p>
            <a:r>
              <a:rPr lang="en-US" dirty="0"/>
              <a:t>C.10%</a:t>
            </a:r>
          </a:p>
          <a:p>
            <a:r>
              <a:rPr lang="en-US" dirty="0" err="1"/>
              <a:t>D.equal</a:t>
            </a:r>
            <a:r>
              <a:rPr lang="en-US" dirty="0"/>
              <a:t> to that</a:t>
            </a:r>
          </a:p>
        </p:txBody>
      </p:sp>
    </p:spTree>
    <p:extLst>
      <p:ext uri="{BB962C8B-B14F-4D97-AF65-F5344CB8AC3E}">
        <p14:creationId xmlns:p14="http://schemas.microsoft.com/office/powerpoint/2010/main" val="245335446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18.Any quarterly exposures above ____ are investigated.</a:t>
            </a:r>
          </a:p>
          <a:p>
            <a:r>
              <a:rPr lang="en-US" dirty="0"/>
              <a:t>A.10 </a:t>
            </a:r>
            <a:r>
              <a:rPr lang="en-US" dirty="0" err="1"/>
              <a:t>microcuries</a:t>
            </a:r>
            <a:endParaRPr lang="en-US" dirty="0"/>
          </a:p>
          <a:p>
            <a:r>
              <a:rPr lang="en-US" dirty="0"/>
              <a:t>B.5 Roentgens</a:t>
            </a:r>
          </a:p>
          <a:p>
            <a:r>
              <a:rPr lang="en-US" dirty="0" err="1"/>
              <a:t>C.background</a:t>
            </a:r>
            <a:endParaRPr lang="en-US" dirty="0"/>
          </a:p>
          <a:p>
            <a:r>
              <a:rPr lang="en-US" dirty="0"/>
              <a:t>D.100 </a:t>
            </a:r>
            <a:r>
              <a:rPr lang="en-US" dirty="0" err="1"/>
              <a:t>mrem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94415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19.ALARA means_______.</a:t>
            </a:r>
          </a:p>
          <a:p>
            <a:r>
              <a:rPr lang="en-US" dirty="0"/>
              <a:t>A.as long as reason allows</a:t>
            </a:r>
          </a:p>
          <a:p>
            <a:r>
              <a:rPr lang="en-US" dirty="0"/>
              <a:t>B.as long as </a:t>
            </a:r>
            <a:r>
              <a:rPr lang="en-US" dirty="0" err="1"/>
              <a:t>regs</a:t>
            </a:r>
            <a:r>
              <a:rPr lang="en-US" dirty="0"/>
              <a:t> allow</a:t>
            </a:r>
          </a:p>
          <a:p>
            <a:r>
              <a:rPr lang="en-US" dirty="0"/>
              <a:t>C.as </a:t>
            </a:r>
            <a:r>
              <a:rPr lang="en-US" dirty="0" err="1"/>
              <a:t>lenghtly</a:t>
            </a:r>
            <a:r>
              <a:rPr lang="en-US" dirty="0"/>
              <a:t> as rem accumulates</a:t>
            </a:r>
          </a:p>
          <a:p>
            <a:r>
              <a:rPr lang="en-US" dirty="0"/>
              <a:t>D.as low as reasonably achievable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76117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20.____ are very good ALARA techniques.</a:t>
            </a:r>
          </a:p>
          <a:p>
            <a:r>
              <a:rPr lang="en-US" dirty="0" err="1"/>
              <a:t>A.Lead</a:t>
            </a:r>
            <a:r>
              <a:rPr lang="en-US" dirty="0"/>
              <a:t> and bricks</a:t>
            </a:r>
          </a:p>
          <a:p>
            <a:r>
              <a:rPr lang="en-US" dirty="0" err="1"/>
              <a:t>B.Time</a:t>
            </a:r>
            <a:r>
              <a:rPr lang="en-US" dirty="0"/>
              <a:t> ,distance and </a:t>
            </a:r>
            <a:r>
              <a:rPr lang="en-US" dirty="0" err="1"/>
              <a:t>sheilding</a:t>
            </a:r>
            <a:endParaRPr lang="en-US" dirty="0"/>
          </a:p>
          <a:p>
            <a:r>
              <a:rPr lang="en-US" dirty="0" err="1"/>
              <a:t>C.Duck</a:t>
            </a:r>
            <a:r>
              <a:rPr lang="en-US" dirty="0"/>
              <a:t> and run</a:t>
            </a:r>
          </a:p>
          <a:p>
            <a:r>
              <a:rPr lang="en-US" dirty="0" err="1"/>
              <a:t>D.Hand</a:t>
            </a:r>
            <a:r>
              <a:rPr lang="en-US" dirty="0"/>
              <a:t> washing and vaccination</a:t>
            </a:r>
          </a:p>
        </p:txBody>
      </p:sp>
    </p:spTree>
    <p:extLst>
      <p:ext uri="{BB962C8B-B14F-4D97-AF65-F5344CB8AC3E}">
        <p14:creationId xmlns:p14="http://schemas.microsoft.com/office/powerpoint/2010/main" val="3323896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Beta particle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beta particle is an electron emitted from an </a:t>
            </a:r>
            <a:r>
              <a:rPr lang="en-US" dirty="0" err="1"/>
              <a:t>atom.Examples</a:t>
            </a:r>
            <a:r>
              <a:rPr lang="en-US" dirty="0"/>
              <a:t> of beta emitters commonly used on campus are H3,C14,P32 and S35.</a:t>
            </a:r>
          </a:p>
        </p:txBody>
      </p:sp>
      <p:pic>
        <p:nvPicPr>
          <p:cNvPr id="5" name="Content Placeholder 4" descr="rad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31697" y="1905000"/>
            <a:ext cx="2964503" cy="2791619"/>
          </a:xfrm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21.Dosimetry is changed out _____.</a:t>
            </a:r>
          </a:p>
          <a:p>
            <a:r>
              <a:rPr lang="en-US" dirty="0"/>
              <a:t>A.as needed</a:t>
            </a:r>
          </a:p>
          <a:p>
            <a:r>
              <a:rPr lang="en-US" dirty="0" err="1"/>
              <a:t>B.monthly</a:t>
            </a:r>
            <a:endParaRPr lang="en-US" dirty="0"/>
          </a:p>
          <a:p>
            <a:r>
              <a:rPr lang="en-US" dirty="0" err="1"/>
              <a:t>C.quarterly</a:t>
            </a:r>
            <a:endParaRPr lang="en-US" dirty="0"/>
          </a:p>
          <a:p>
            <a:r>
              <a:rPr lang="en-US" dirty="0" err="1"/>
              <a:t>D.annually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02697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22.____handles all off campus shipments of radioactivity.</a:t>
            </a:r>
          </a:p>
          <a:p>
            <a:r>
              <a:rPr lang="en-US" dirty="0"/>
              <a:t>A.UPS</a:t>
            </a:r>
          </a:p>
          <a:p>
            <a:r>
              <a:rPr lang="en-US" dirty="0" err="1"/>
              <a:t>B.Post</a:t>
            </a:r>
            <a:r>
              <a:rPr lang="en-US" dirty="0"/>
              <a:t> office</a:t>
            </a:r>
          </a:p>
          <a:p>
            <a:r>
              <a:rPr lang="en-US" dirty="0" err="1"/>
              <a:t>C.Fed</a:t>
            </a:r>
            <a:r>
              <a:rPr lang="en-US" dirty="0"/>
              <a:t> ex</a:t>
            </a:r>
          </a:p>
          <a:p>
            <a:r>
              <a:rPr lang="en-US" dirty="0"/>
              <a:t>D.EHS</a:t>
            </a:r>
          </a:p>
        </p:txBody>
      </p:sp>
    </p:spTree>
    <p:extLst>
      <p:ext uri="{BB962C8B-B14F-4D97-AF65-F5344CB8AC3E}">
        <p14:creationId xmlns:p14="http://schemas.microsoft.com/office/powerpoint/2010/main" val="5496412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23.All purchases must be ______.</a:t>
            </a:r>
          </a:p>
          <a:p>
            <a:r>
              <a:rPr lang="en-US" dirty="0" err="1"/>
              <a:t>A.prior</a:t>
            </a:r>
            <a:r>
              <a:rPr lang="en-US" dirty="0"/>
              <a:t> approved by EHS</a:t>
            </a:r>
          </a:p>
          <a:p>
            <a:r>
              <a:rPr lang="en-US" dirty="0" err="1"/>
              <a:t>B.small</a:t>
            </a:r>
            <a:r>
              <a:rPr lang="en-US" dirty="0"/>
              <a:t> exempt quantities</a:t>
            </a:r>
          </a:p>
          <a:p>
            <a:r>
              <a:rPr lang="en-US" dirty="0" err="1"/>
              <a:t>C.shipped</a:t>
            </a:r>
            <a:r>
              <a:rPr lang="en-US" dirty="0"/>
              <a:t> by UPS</a:t>
            </a:r>
          </a:p>
          <a:p>
            <a:r>
              <a:rPr lang="en-US" dirty="0" err="1"/>
              <a:t>D.made</a:t>
            </a:r>
            <a:r>
              <a:rPr lang="en-US" dirty="0"/>
              <a:t> by P card</a:t>
            </a:r>
          </a:p>
        </p:txBody>
      </p:sp>
    </p:spTree>
    <p:extLst>
      <p:ext uri="{BB962C8B-B14F-4D97-AF65-F5344CB8AC3E}">
        <p14:creationId xmlns:p14="http://schemas.microsoft.com/office/powerpoint/2010/main" val="357848633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24.Labs must be ____ when no authorized users are present.</a:t>
            </a:r>
          </a:p>
          <a:p>
            <a:r>
              <a:rPr lang="en-US" dirty="0" err="1"/>
              <a:t>A.guarded</a:t>
            </a:r>
            <a:endParaRPr lang="en-US" dirty="0"/>
          </a:p>
          <a:p>
            <a:r>
              <a:rPr lang="en-US" dirty="0" err="1"/>
              <a:t>B.monitored</a:t>
            </a:r>
            <a:endParaRPr lang="en-US" dirty="0"/>
          </a:p>
          <a:p>
            <a:r>
              <a:rPr lang="en-US" dirty="0" err="1"/>
              <a:t>C.locked</a:t>
            </a:r>
            <a:endParaRPr lang="en-US" dirty="0"/>
          </a:p>
          <a:p>
            <a:r>
              <a:rPr lang="en-US" dirty="0" err="1"/>
              <a:t>D.available</a:t>
            </a:r>
            <a:r>
              <a:rPr lang="en-US" dirty="0"/>
              <a:t> for use</a:t>
            </a:r>
          </a:p>
        </p:txBody>
      </p:sp>
    </p:spTree>
    <p:extLst>
      <p:ext uri="{BB962C8B-B14F-4D97-AF65-F5344CB8AC3E}">
        <p14:creationId xmlns:p14="http://schemas.microsoft.com/office/powerpoint/2010/main" val="379237735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25.An annual audit is conducted by______.</a:t>
            </a:r>
          </a:p>
          <a:p>
            <a:r>
              <a:rPr lang="en-US" dirty="0"/>
              <a:t>A. state inspectors</a:t>
            </a:r>
          </a:p>
          <a:p>
            <a:r>
              <a:rPr lang="en-US" dirty="0"/>
              <a:t>B.NRC</a:t>
            </a:r>
          </a:p>
          <a:p>
            <a:r>
              <a:rPr lang="en-US" dirty="0"/>
              <a:t>C.DOE</a:t>
            </a:r>
          </a:p>
          <a:p>
            <a:r>
              <a:rPr lang="en-US" dirty="0"/>
              <a:t>D.EHS</a:t>
            </a:r>
          </a:p>
        </p:txBody>
      </p:sp>
    </p:spTree>
    <p:extLst>
      <p:ext uri="{BB962C8B-B14F-4D97-AF65-F5344CB8AC3E}">
        <p14:creationId xmlns:p14="http://schemas.microsoft.com/office/powerpoint/2010/main" val="151757754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Return the answers along with your CWID and the room number and building where you will work with radioactive materials or machines and the </a:t>
            </a:r>
            <a:r>
              <a:rPr lang="en-US" dirty="0" err="1"/>
              <a:t>sublicensee</a:t>
            </a:r>
            <a:r>
              <a:rPr lang="en-US" dirty="0"/>
              <a:t> for that lab to </a:t>
            </a:r>
            <a:r>
              <a:rPr lang="en-US" dirty="0">
                <a:hlinkClick r:id="rId2"/>
              </a:rPr>
              <a:t>tgoins@fa.ua.edu</a:t>
            </a:r>
            <a:r>
              <a:rPr lang="en-US" dirty="0"/>
              <a:t> .You must also complete annual training which is available on the EHS web site.</a:t>
            </a:r>
          </a:p>
        </p:txBody>
      </p:sp>
    </p:spTree>
    <p:extLst>
      <p:ext uri="{BB962C8B-B14F-4D97-AF65-F5344CB8AC3E}">
        <p14:creationId xmlns:p14="http://schemas.microsoft.com/office/powerpoint/2010/main" val="1285546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Beta particles have a longer range than </a:t>
            </a:r>
            <a:r>
              <a:rPr lang="en-US" dirty="0" err="1"/>
              <a:t>alphas.High</a:t>
            </a:r>
            <a:r>
              <a:rPr lang="en-US" dirty="0"/>
              <a:t> energy betas (P32) can penetrate the skin while low energy betas (H3) cannot.</a:t>
            </a:r>
          </a:p>
        </p:txBody>
      </p:sp>
      <p:pic>
        <p:nvPicPr>
          <p:cNvPr id="5" name="Content Placeholder 4" descr="Picture 0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ad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Beta particles may require </a:t>
            </a:r>
            <a:r>
              <a:rPr lang="en-US" dirty="0" err="1"/>
              <a:t>sheilding.All</a:t>
            </a:r>
            <a:r>
              <a:rPr lang="en-US" dirty="0"/>
              <a:t> present a problem if </a:t>
            </a:r>
            <a:r>
              <a:rPr lang="en-US" dirty="0" err="1"/>
              <a:t>inhaled,absorbed</a:t>
            </a:r>
            <a:r>
              <a:rPr lang="en-US" dirty="0"/>
              <a:t> or ingested.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Bremsstrahlung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secondary </a:t>
            </a:r>
            <a:r>
              <a:rPr lang="en-US" dirty="0" err="1"/>
              <a:t>xray</a:t>
            </a:r>
            <a:r>
              <a:rPr lang="en-US" dirty="0"/>
              <a:t> radiation produced when beta particles pass near the nuclei of </a:t>
            </a:r>
            <a:r>
              <a:rPr lang="en-US" dirty="0" err="1"/>
              <a:t>atoms.Can</a:t>
            </a:r>
            <a:r>
              <a:rPr lang="en-US" dirty="0"/>
              <a:t> be a problem with high energy beta emitters like P32.</a:t>
            </a:r>
          </a:p>
        </p:txBody>
      </p:sp>
      <p:pic>
        <p:nvPicPr>
          <p:cNvPr id="5" name="Content Placeholder 4" descr="rad1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3000" y="2209800"/>
            <a:ext cx="3104462" cy="273923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 reduce </a:t>
            </a:r>
            <a:r>
              <a:rPr lang="en-US" dirty="0" err="1"/>
              <a:t>bremsstrahlung</a:t>
            </a:r>
            <a:r>
              <a:rPr lang="en-US" dirty="0"/>
              <a:t> use </a:t>
            </a:r>
            <a:r>
              <a:rPr lang="en-US" dirty="0" err="1"/>
              <a:t>plexiglass</a:t>
            </a:r>
            <a:r>
              <a:rPr lang="en-US" dirty="0"/>
              <a:t> </a:t>
            </a:r>
            <a:r>
              <a:rPr lang="en-US" dirty="0" err="1"/>
              <a:t>sheilding</a:t>
            </a:r>
            <a:r>
              <a:rPr lang="en-US" dirty="0"/>
              <a:t> for beta emitters  instead of lead.</a:t>
            </a:r>
          </a:p>
        </p:txBody>
      </p:sp>
      <p:pic>
        <p:nvPicPr>
          <p:cNvPr id="5" name="Content Placeholder 4" descr="rad1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77379" y="2133601"/>
            <a:ext cx="3209296" cy="253444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Gamma 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gamma ray is a photon of electromagnetic radiation emitted from the nucleus during decay.</a:t>
            </a:r>
          </a:p>
        </p:txBody>
      </p:sp>
      <p:pic>
        <p:nvPicPr>
          <p:cNvPr id="5" name="Content Placeholder 4" descr="rad1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46972" y="2977356"/>
            <a:ext cx="3649266" cy="2432844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00_01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Gamma rays are high energy with no mass or charge and can travel significant distances.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Bohr Model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    The Bohr atomic model is a central nucleus composed of neutrons and protons surrounded by </a:t>
            </a:r>
            <a:r>
              <a:rPr lang="en-US" dirty="0" err="1"/>
              <a:t>electrons.The</a:t>
            </a:r>
            <a:r>
              <a:rPr lang="en-US" dirty="0"/>
              <a:t> number of electrons and protons are equal.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rad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257800" y="2390628"/>
            <a:ext cx="3689504" cy="3460104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Gamma radiation is an external </a:t>
            </a:r>
            <a:r>
              <a:rPr lang="en-US" dirty="0" err="1"/>
              <a:t>hazard.Sheilding</a:t>
            </a:r>
            <a:r>
              <a:rPr lang="en-US" dirty="0"/>
              <a:t> is typically very dense for example lead.</a:t>
            </a:r>
          </a:p>
        </p:txBody>
      </p:sp>
      <p:pic>
        <p:nvPicPr>
          <p:cNvPr id="5" name="Content Placeholder 4" descr="rad1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93078" y="2209800"/>
            <a:ext cx="2884072" cy="28194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Gamma emitters commonly used on campus are Co60,Cs137 and Ra226.</a:t>
            </a:r>
          </a:p>
        </p:txBody>
      </p:sp>
      <p:pic>
        <p:nvPicPr>
          <p:cNvPr id="5" name="Content Placeholder 4" descr="rad2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57800" y="2362201"/>
            <a:ext cx="1990725" cy="236299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X-rays</a:t>
            </a:r>
          </a:p>
        </p:txBody>
      </p:sp>
      <p:pic>
        <p:nvPicPr>
          <p:cNvPr id="5" name="Content Placeholder 4" descr="rad100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4364" y="2438400"/>
            <a:ext cx="3816636" cy="258683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Produced as the result of changes in the positions of electrons as they shift to different energy levels.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Xrays</a:t>
            </a:r>
            <a:r>
              <a:rPr lang="en-US" dirty="0"/>
              <a:t> can be produced as a result of decay or by </a:t>
            </a:r>
            <a:r>
              <a:rPr lang="en-US" dirty="0" err="1"/>
              <a:t>Bremstrahlung</a:t>
            </a:r>
            <a:r>
              <a:rPr lang="en-US" dirty="0"/>
              <a:t> radiation.</a:t>
            </a:r>
          </a:p>
        </p:txBody>
      </p:sp>
      <p:pic>
        <p:nvPicPr>
          <p:cNvPr id="5" name="Content Placeholder 4" descr="rad101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47034"/>
            <a:ext cx="4038600" cy="323229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Sources of </a:t>
            </a:r>
            <a:r>
              <a:rPr lang="en-US" dirty="0" err="1"/>
              <a:t>xrays</a:t>
            </a:r>
            <a:r>
              <a:rPr lang="en-US" dirty="0"/>
              <a:t> on campus include isotopes such as I125 and I131 and analytical </a:t>
            </a:r>
            <a:r>
              <a:rPr lang="en-US" dirty="0" err="1"/>
              <a:t>xray</a:t>
            </a:r>
            <a:r>
              <a:rPr lang="en-US" dirty="0"/>
              <a:t> machines.</a:t>
            </a:r>
          </a:p>
        </p:txBody>
      </p:sp>
      <p:pic>
        <p:nvPicPr>
          <p:cNvPr id="5" name="Content Placeholder 4" descr="rad2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7843" y="2286000"/>
            <a:ext cx="2407382" cy="2434431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Neutron Radiation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Neutron radiation was discovered as a result of observing beryllium interacting with an alpha particle and emitting a neutron.</a:t>
            </a:r>
          </a:p>
        </p:txBody>
      </p:sp>
      <p:pic>
        <p:nvPicPr>
          <p:cNvPr id="5" name="Content Placeholder 4" descr="rad1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14702" y="2819400"/>
            <a:ext cx="3410098" cy="1653381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Neutron radiation normally comes from sources such as nuclear reactors or particle accelerators.</a:t>
            </a:r>
          </a:p>
        </p:txBody>
      </p:sp>
      <p:pic>
        <p:nvPicPr>
          <p:cNvPr id="5" name="Content Placeholder 4" descr="rad1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43022" y="2667000"/>
            <a:ext cx="3738953" cy="2010569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Quantities of radioactive material is measured in activity rather than </a:t>
            </a:r>
            <a:r>
              <a:rPr lang="en-US" dirty="0" err="1"/>
              <a:t>mass.Activity</a:t>
            </a:r>
            <a:r>
              <a:rPr lang="en-US" dirty="0"/>
              <a:t> is the number of disintegrations per a given period of time.</a:t>
            </a:r>
          </a:p>
        </p:txBody>
      </p:sp>
      <p:pic>
        <p:nvPicPr>
          <p:cNvPr id="5" name="Content Placeholder 4" descr="100_016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most common units of activity are the Curie or the Becquerel (SI).</a:t>
            </a:r>
          </a:p>
        </p:txBody>
      </p:sp>
      <p:pic>
        <p:nvPicPr>
          <p:cNvPr id="5" name="Content Placeholder 4" descr="rad3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36961" y="2286000"/>
            <a:ext cx="2997339" cy="2448719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1 Curie (</a:t>
            </a:r>
            <a:r>
              <a:rPr lang="en-US" dirty="0" err="1"/>
              <a:t>Ci</a:t>
            </a:r>
            <a:r>
              <a:rPr lang="en-US" dirty="0"/>
              <a:t>) =3.7x10(10) disintegrations per sec</a:t>
            </a:r>
          </a:p>
          <a:p>
            <a:endParaRPr lang="en-US" dirty="0"/>
          </a:p>
          <a:p>
            <a:r>
              <a:rPr lang="en-US" dirty="0"/>
              <a:t>1 Becquerel (</a:t>
            </a:r>
            <a:r>
              <a:rPr lang="en-US" dirty="0" err="1"/>
              <a:t>Bq</a:t>
            </a:r>
            <a:r>
              <a:rPr lang="en-US" dirty="0"/>
              <a:t>)= 1 disintegration per sec</a:t>
            </a:r>
          </a:p>
        </p:txBody>
      </p:sp>
      <p:pic>
        <p:nvPicPr>
          <p:cNvPr id="5" name="Content Placeholder 4" descr="100_016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ad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Protons have a positive </a:t>
            </a:r>
            <a:r>
              <a:rPr lang="en-US" dirty="0" err="1"/>
              <a:t>charge.Neutrons</a:t>
            </a:r>
            <a:r>
              <a:rPr lang="en-US" dirty="0"/>
              <a:t> have no </a:t>
            </a:r>
            <a:r>
              <a:rPr lang="en-US" dirty="0" err="1"/>
              <a:t>charge.Electrons</a:t>
            </a:r>
            <a:r>
              <a:rPr lang="en-US" dirty="0"/>
              <a:t> have a negative charge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Normally at UA </a:t>
            </a:r>
            <a:r>
              <a:rPr lang="en-US" dirty="0" err="1"/>
              <a:t>millicurie</a:t>
            </a:r>
            <a:r>
              <a:rPr lang="en-US" dirty="0"/>
              <a:t> or </a:t>
            </a:r>
            <a:r>
              <a:rPr lang="en-US" dirty="0" err="1"/>
              <a:t>microcurie</a:t>
            </a:r>
            <a:r>
              <a:rPr lang="en-US" dirty="0"/>
              <a:t> amounts are generally used.</a:t>
            </a:r>
          </a:p>
          <a:p>
            <a:r>
              <a:rPr lang="en-US" dirty="0"/>
              <a:t>1 </a:t>
            </a:r>
            <a:r>
              <a:rPr lang="en-US" dirty="0" err="1"/>
              <a:t>mCi</a:t>
            </a:r>
            <a:r>
              <a:rPr lang="en-US" dirty="0"/>
              <a:t>=2.2x10(9) </a:t>
            </a:r>
            <a:r>
              <a:rPr lang="en-US" dirty="0" err="1"/>
              <a:t>dpm</a:t>
            </a:r>
            <a:r>
              <a:rPr lang="en-US" dirty="0"/>
              <a:t>=3.7x10(7) </a:t>
            </a:r>
            <a:r>
              <a:rPr lang="en-US" dirty="0" err="1"/>
              <a:t>Bq</a:t>
            </a:r>
            <a:endParaRPr lang="en-US" dirty="0"/>
          </a:p>
          <a:p>
            <a:r>
              <a:rPr lang="en-US" dirty="0"/>
              <a:t>1 </a:t>
            </a:r>
            <a:r>
              <a:rPr lang="en-US" dirty="0" err="1"/>
              <a:t>uCi</a:t>
            </a:r>
            <a:r>
              <a:rPr lang="en-US" dirty="0"/>
              <a:t>=2.2x10(6) </a:t>
            </a:r>
            <a:r>
              <a:rPr lang="en-US" dirty="0" err="1"/>
              <a:t>dpm</a:t>
            </a:r>
            <a:r>
              <a:rPr lang="en-US" dirty="0"/>
              <a:t>=3.7x10(4)</a:t>
            </a:r>
          </a:p>
        </p:txBody>
      </p:sp>
      <p:pic>
        <p:nvPicPr>
          <p:cNvPr id="5" name="Content Placeholder 4" descr="100_016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Intensity</a:t>
            </a:r>
          </a:p>
        </p:txBody>
      </p:sp>
      <p:pic>
        <p:nvPicPr>
          <p:cNvPr id="5" name="Content Placeholder 4" descr="rad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66837" y="2819400"/>
            <a:ext cx="2595563" cy="192008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 more useful way to describe potential hazard than activity.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Exposure,absorbed</a:t>
            </a:r>
            <a:r>
              <a:rPr lang="en-US" dirty="0"/>
              <a:t> dose and dose equivalent are the quantities which describe radiation intensity.</a:t>
            </a:r>
          </a:p>
        </p:txBody>
      </p:sp>
      <p:pic>
        <p:nvPicPr>
          <p:cNvPr id="5" name="Content Placeholder 4" descr="rad2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2362201"/>
            <a:ext cx="3476625" cy="2382044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Exposure is expressed in units of Roentgen (R) or Coulombs/</a:t>
            </a:r>
            <a:r>
              <a:rPr lang="en-US" dirty="0" err="1"/>
              <a:t>kg.It</a:t>
            </a:r>
            <a:r>
              <a:rPr lang="en-US" dirty="0"/>
              <a:t> is the amount of charge produced in 1 kg of air by x or gamma rays.</a:t>
            </a:r>
          </a:p>
          <a:p>
            <a:r>
              <a:rPr lang="en-US" dirty="0"/>
              <a:t>1R=2.58x10(-4) </a:t>
            </a:r>
            <a:r>
              <a:rPr lang="en-US" dirty="0" err="1"/>
              <a:t>Cb</a:t>
            </a:r>
            <a:r>
              <a:rPr lang="en-US" dirty="0"/>
              <a:t>/kg</a:t>
            </a:r>
          </a:p>
        </p:txBody>
      </p:sp>
      <p:pic>
        <p:nvPicPr>
          <p:cNvPr id="5" name="Content Placeholder 4" descr="rad2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76875" y="2986881"/>
            <a:ext cx="2381250" cy="17526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Absorbed dose is expressed in units of </a:t>
            </a:r>
            <a:r>
              <a:rPr lang="en-US" dirty="0" err="1"/>
              <a:t>Rad</a:t>
            </a:r>
            <a:r>
              <a:rPr lang="en-US" dirty="0"/>
              <a:t> or </a:t>
            </a:r>
            <a:r>
              <a:rPr lang="en-US" dirty="0" err="1"/>
              <a:t>Gray.It</a:t>
            </a:r>
            <a:r>
              <a:rPr lang="en-US" dirty="0"/>
              <a:t> is the amount of energy absorbed in 1 gram of matter from radiation.</a:t>
            </a:r>
          </a:p>
          <a:p>
            <a:r>
              <a:rPr lang="en-US" dirty="0"/>
              <a:t>1 </a:t>
            </a:r>
            <a:r>
              <a:rPr lang="en-US" dirty="0" err="1"/>
              <a:t>rad</a:t>
            </a:r>
            <a:r>
              <a:rPr lang="en-US" dirty="0"/>
              <a:t>=100ergs/gram</a:t>
            </a:r>
          </a:p>
          <a:p>
            <a:r>
              <a:rPr lang="en-US" dirty="0"/>
              <a:t>1 Gray=100 </a:t>
            </a:r>
            <a:r>
              <a:rPr lang="en-US" dirty="0" err="1"/>
              <a:t>rad</a:t>
            </a:r>
            <a:endParaRPr lang="en-US" dirty="0"/>
          </a:p>
        </p:txBody>
      </p:sp>
      <p:pic>
        <p:nvPicPr>
          <p:cNvPr id="5" name="Content Placeholder 4" descr="rad2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61236" y="2514600"/>
            <a:ext cx="3444539" cy="2315369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Picture 0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Dose equivalent is expressed in units of </a:t>
            </a:r>
            <a:r>
              <a:rPr lang="en-US" dirty="0" err="1"/>
              <a:t>Rem</a:t>
            </a:r>
            <a:r>
              <a:rPr lang="en-US" dirty="0"/>
              <a:t> or </a:t>
            </a:r>
            <a:r>
              <a:rPr lang="en-US" dirty="0" err="1"/>
              <a:t>Seivert.It</a:t>
            </a:r>
            <a:r>
              <a:rPr lang="en-US" dirty="0"/>
              <a:t> is absorbed dose modified by the ability of the radiation to cause biological damage.</a:t>
            </a:r>
          </a:p>
          <a:p>
            <a:r>
              <a:rPr lang="en-US" dirty="0" err="1"/>
              <a:t>Rem</a:t>
            </a:r>
            <a:r>
              <a:rPr lang="en-US" dirty="0"/>
              <a:t>=</a:t>
            </a:r>
            <a:r>
              <a:rPr lang="en-US" dirty="0" err="1"/>
              <a:t>rad</a:t>
            </a:r>
            <a:r>
              <a:rPr lang="en-US" dirty="0"/>
              <a:t> x quality factor</a:t>
            </a:r>
          </a:p>
          <a:p>
            <a:r>
              <a:rPr lang="en-US" dirty="0"/>
              <a:t>1 </a:t>
            </a:r>
            <a:r>
              <a:rPr lang="en-US" dirty="0" err="1"/>
              <a:t>Sv</a:t>
            </a:r>
            <a:r>
              <a:rPr lang="en-US" dirty="0"/>
              <a:t>=100 </a:t>
            </a:r>
            <a:r>
              <a:rPr lang="en-US" dirty="0" err="1"/>
              <a:t>rem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Half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Radioactive materials decay at rates unique to each </a:t>
            </a:r>
            <a:r>
              <a:rPr lang="en-US" dirty="0" err="1"/>
              <a:t>isotope.The</a:t>
            </a:r>
            <a:r>
              <a:rPr lang="en-US" dirty="0"/>
              <a:t> half life is the time required for the material to be reduced to ½ of its original activity.</a:t>
            </a:r>
          </a:p>
        </p:txBody>
      </p:sp>
      <p:pic>
        <p:nvPicPr>
          <p:cNvPr id="5" name="Content Placeholder 4" descr="rad2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416663"/>
            <a:ext cx="4038600" cy="2893036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00_01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Half life of commonly used isotopes:</a:t>
            </a:r>
          </a:p>
          <a:p>
            <a:r>
              <a:rPr lang="en-US" dirty="0"/>
              <a:t>H3           12.3 yrs</a:t>
            </a:r>
          </a:p>
          <a:p>
            <a:r>
              <a:rPr lang="en-US" dirty="0"/>
              <a:t>C14          5730 yrs</a:t>
            </a:r>
          </a:p>
          <a:p>
            <a:r>
              <a:rPr lang="en-US" dirty="0"/>
              <a:t>P32          14.3 days</a:t>
            </a:r>
          </a:p>
          <a:p>
            <a:r>
              <a:rPr lang="en-US" dirty="0"/>
              <a:t>S35          87.6 days</a:t>
            </a:r>
          </a:p>
          <a:p>
            <a:r>
              <a:rPr lang="en-US" dirty="0"/>
              <a:t>I125         60.1 days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00_017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When a material goes through 10 half lives the activity is considered to be zero.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Radiation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We are all exposed to ionizing radiation from natural sources constantly.</a:t>
            </a:r>
          </a:p>
        </p:txBody>
      </p:sp>
      <p:pic>
        <p:nvPicPr>
          <p:cNvPr id="5" name="Content Placeholder 4" descr="rad3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46212" y="2057400"/>
            <a:ext cx="3526187" cy="265350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atomic number is the number of protons in the </a:t>
            </a:r>
            <a:r>
              <a:rPr lang="en-US" dirty="0" err="1"/>
              <a:t>nucleus.For</a:t>
            </a:r>
            <a:r>
              <a:rPr lang="en-US" dirty="0"/>
              <a:t> example the atomic number for Uranium is 92.</a:t>
            </a:r>
          </a:p>
        </p:txBody>
      </p:sp>
      <p:pic>
        <p:nvPicPr>
          <p:cNvPr id="5" name="Content Placeholder 4" descr="rad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97692" y="1752600"/>
            <a:ext cx="3288259" cy="4038600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Sources of background radiation include radioactive material and gasses naturally in the </a:t>
            </a:r>
            <a:r>
              <a:rPr lang="en-US" dirty="0" err="1"/>
              <a:t>earth,cosmic</a:t>
            </a:r>
            <a:r>
              <a:rPr lang="en-US" dirty="0"/>
              <a:t> rays and trace amounts of isotopes present in the body.</a:t>
            </a:r>
          </a:p>
        </p:txBody>
      </p:sp>
      <p:pic>
        <p:nvPicPr>
          <p:cNvPr id="5" name="Content Placeholder 4" descr="rad3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14848" y="2438401"/>
            <a:ext cx="3267089" cy="2267744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ad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74" y="2362201"/>
            <a:ext cx="3310655" cy="234394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Sources in the earth include long half life isotopes and their decay products for example uranium-thorium-radon.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Geologically speaking exposure to radon gas </a:t>
            </a:r>
          </a:p>
          <a:p>
            <a:pPr>
              <a:buNone/>
            </a:pPr>
            <a:r>
              <a:rPr lang="en-US" dirty="0"/>
              <a:t>     is not a problem in the Tuscaloosa area.</a:t>
            </a:r>
          </a:p>
        </p:txBody>
      </p:sp>
      <p:pic>
        <p:nvPicPr>
          <p:cNvPr id="5" name="Content Placeholder 4" descr="rad3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04588" y="2286000"/>
            <a:ext cx="3520212" cy="2453481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ad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242" y="1905000"/>
            <a:ext cx="3707026" cy="38099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Cosmic rays are high energy particles which originate in </a:t>
            </a:r>
            <a:r>
              <a:rPr lang="en-US" dirty="0" err="1"/>
              <a:t>stars.Exposures</a:t>
            </a:r>
            <a:r>
              <a:rPr lang="en-US" dirty="0"/>
              <a:t> at high altitudes are greater than those at sea level.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Natural radioactivity in the body comes from isotopes present in our </a:t>
            </a:r>
            <a:r>
              <a:rPr lang="en-US" dirty="0" err="1"/>
              <a:t>food,water</a:t>
            </a:r>
            <a:r>
              <a:rPr lang="en-US" dirty="0"/>
              <a:t> and air we </a:t>
            </a:r>
            <a:r>
              <a:rPr lang="en-US" dirty="0" err="1"/>
              <a:t>breathe.The</a:t>
            </a:r>
            <a:r>
              <a:rPr lang="en-US" dirty="0"/>
              <a:t> most common isotopes are H3,C14 and K40.</a:t>
            </a:r>
          </a:p>
        </p:txBody>
      </p:sp>
      <p:pic>
        <p:nvPicPr>
          <p:cNvPr id="5" name="Content Placeholder 4" descr="rad3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09319" y="1905000"/>
            <a:ext cx="2672556" cy="2672556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Radiation dose to </a:t>
            </a:r>
            <a:r>
              <a:rPr lang="en-US" dirty="0" err="1"/>
              <a:t>U.S.population</a:t>
            </a:r>
            <a:r>
              <a:rPr lang="en-US" dirty="0"/>
              <a:t>:</a:t>
            </a:r>
          </a:p>
          <a:p>
            <a:r>
              <a:rPr lang="en-US" dirty="0"/>
              <a:t>Cosmic  31</a:t>
            </a:r>
          </a:p>
          <a:p>
            <a:r>
              <a:rPr lang="en-US" dirty="0"/>
              <a:t>Terrestrial  19</a:t>
            </a:r>
          </a:p>
          <a:p>
            <a:r>
              <a:rPr lang="en-US" dirty="0"/>
              <a:t>Radon  229</a:t>
            </a:r>
          </a:p>
          <a:p>
            <a:r>
              <a:rPr lang="en-US" dirty="0"/>
              <a:t>Internal  16</a:t>
            </a:r>
          </a:p>
          <a:p>
            <a:r>
              <a:rPr lang="en-US" dirty="0"/>
              <a:t>Medical  300 </a:t>
            </a:r>
          </a:p>
          <a:p>
            <a:r>
              <a:rPr lang="en-US" dirty="0"/>
              <a:t>Others   25</a:t>
            </a:r>
          </a:p>
          <a:p>
            <a:r>
              <a:rPr lang="en-US" dirty="0" err="1"/>
              <a:t>Avg.annual</a:t>
            </a:r>
            <a:r>
              <a:rPr lang="en-US" dirty="0"/>
              <a:t> total  620 </a:t>
            </a:r>
            <a:r>
              <a:rPr lang="en-US" dirty="0" err="1"/>
              <a:t>mrem</a:t>
            </a:r>
            <a:r>
              <a:rPr lang="en-US" dirty="0"/>
              <a:t>/yr.</a:t>
            </a:r>
          </a:p>
        </p:txBody>
      </p:sp>
      <p:pic>
        <p:nvPicPr>
          <p:cNvPr id="5" name="Content Placeholder 4" descr="Picture 0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Average doses from common activities:</a:t>
            </a:r>
          </a:p>
          <a:p>
            <a:r>
              <a:rPr lang="en-US" dirty="0"/>
              <a:t>Smoking  280 </a:t>
            </a:r>
            <a:r>
              <a:rPr lang="en-US" dirty="0" err="1"/>
              <a:t>mrem</a:t>
            </a:r>
            <a:r>
              <a:rPr lang="en-US" dirty="0"/>
              <a:t>/yr</a:t>
            </a:r>
          </a:p>
          <a:p>
            <a:r>
              <a:rPr lang="en-US" dirty="0"/>
              <a:t>Working in UA lab &lt;1</a:t>
            </a:r>
          </a:p>
          <a:p>
            <a:r>
              <a:rPr lang="en-US" dirty="0" err="1"/>
              <a:t>Xrays</a:t>
            </a:r>
            <a:r>
              <a:rPr lang="en-US" dirty="0"/>
              <a:t>   20</a:t>
            </a:r>
          </a:p>
          <a:p>
            <a:r>
              <a:rPr lang="en-US" dirty="0"/>
              <a:t>Drinking water  5</a:t>
            </a:r>
          </a:p>
          <a:p>
            <a:r>
              <a:rPr lang="en-US" dirty="0"/>
              <a:t>Cross country flight  5</a:t>
            </a:r>
          </a:p>
          <a:p>
            <a:r>
              <a:rPr lang="en-US" dirty="0"/>
              <a:t>Coal burning  0.165</a:t>
            </a:r>
          </a:p>
        </p:txBody>
      </p:sp>
      <p:pic>
        <p:nvPicPr>
          <p:cNvPr id="5" name="Content Placeholder 4" descr="rad3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96597" y="2438400"/>
            <a:ext cx="3261528" cy="2243931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Injury to living tissue results from the transfer of energy to atoms and molecules in the cellular structure.</a:t>
            </a:r>
          </a:p>
        </p:txBody>
      </p:sp>
      <p:pic>
        <p:nvPicPr>
          <p:cNvPr id="5" name="Content Placeholder 4" descr="rad3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10200" y="1652982"/>
            <a:ext cx="1709737" cy="3005538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ad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76526" y="2286000"/>
            <a:ext cx="3443742" cy="241061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mechanisms of damage include:</a:t>
            </a:r>
          </a:p>
          <a:p>
            <a:r>
              <a:rPr lang="en-US" dirty="0"/>
              <a:t>Producing free radicals</a:t>
            </a:r>
          </a:p>
          <a:p>
            <a:r>
              <a:rPr lang="en-US" dirty="0"/>
              <a:t>Breaking chemical bonds</a:t>
            </a:r>
          </a:p>
          <a:p>
            <a:r>
              <a:rPr lang="en-US" dirty="0"/>
              <a:t>Producing new chemical bonds</a:t>
            </a:r>
          </a:p>
          <a:p>
            <a:r>
              <a:rPr lang="en-US" dirty="0"/>
              <a:t>Damaging molecules that regulate cell processes (DNA,RNA).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At low doses cellular damage can be rapidly </a:t>
            </a:r>
            <a:r>
              <a:rPr lang="en-US" dirty="0" err="1"/>
              <a:t>repaired.At</a:t>
            </a:r>
            <a:r>
              <a:rPr lang="en-US" dirty="0"/>
              <a:t> higher doses cell death may result.</a:t>
            </a:r>
          </a:p>
        </p:txBody>
      </p:sp>
      <p:pic>
        <p:nvPicPr>
          <p:cNvPr id="5" name="Content Placeholder 4" descr="rad4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52468" y="2133600"/>
            <a:ext cx="3447723" cy="28194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ad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590800"/>
            <a:ext cx="3948648" cy="302375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An element may have several </a:t>
            </a:r>
            <a:r>
              <a:rPr lang="en-US" dirty="0" err="1"/>
              <a:t>isotopes.An</a:t>
            </a:r>
            <a:r>
              <a:rPr lang="en-US" dirty="0"/>
              <a:t> isotope has the same number of protons but a different number of neutrons.C14,S35 and P32 are examples of isotopes.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Tissues are not equally sensitive to radioactivity.</a:t>
            </a:r>
          </a:p>
        </p:txBody>
      </p:sp>
      <p:pic>
        <p:nvPicPr>
          <p:cNvPr id="5" name="Content Placeholder 4" descr="rad4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409477"/>
            <a:ext cx="3386137" cy="2349054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ad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6918" y="1971156"/>
            <a:ext cx="4200282" cy="27492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 general tissue sensitivity is proportional to the rate of proliferation of cells and inversely proportional to the degree of cell differentiation.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blood forming and reproductive organs are the most sensitive </a:t>
            </a:r>
            <a:r>
              <a:rPr lang="en-US" dirty="0" err="1"/>
              <a:t>tissues.A</a:t>
            </a:r>
            <a:r>
              <a:rPr lang="en-US" dirty="0"/>
              <a:t> developing embryo is at it’s most sensitive early in the pregnancy.</a:t>
            </a:r>
          </a:p>
        </p:txBody>
      </p:sp>
      <p:pic>
        <p:nvPicPr>
          <p:cNvPr id="5" name="Content Placeholder 4" descr="rad4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5245" y="2057400"/>
            <a:ext cx="1862805" cy="2643981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Radiation effects may be prompt or delayed.</a:t>
            </a:r>
          </a:p>
        </p:txBody>
      </p:sp>
      <p:pic>
        <p:nvPicPr>
          <p:cNvPr id="5" name="Content Placeholder 4" descr="rad7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6463"/>
            <a:ext cx="4038600" cy="3033437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Prompt effects occur after large doses of radiation over a short period of time.</a:t>
            </a:r>
          </a:p>
        </p:txBody>
      </p:sp>
      <p:pic>
        <p:nvPicPr>
          <p:cNvPr id="5" name="Content Placeholder 4" descr="rad4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1869" y="2286001"/>
            <a:ext cx="3525306" cy="2401094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Delayed effects appear months or years following a radiation exposure.</a:t>
            </a:r>
          </a:p>
        </p:txBody>
      </p:sp>
      <p:pic>
        <p:nvPicPr>
          <p:cNvPr id="5" name="Content Placeholder 4" descr="rad4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49384" y="2362200"/>
            <a:ext cx="3484941" cy="2358231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Prompt effects:</a:t>
            </a:r>
          </a:p>
          <a:p>
            <a:r>
              <a:rPr lang="en-US" dirty="0"/>
              <a:t>Blood count    50 </a:t>
            </a:r>
            <a:r>
              <a:rPr lang="en-US" dirty="0" err="1"/>
              <a:t>mrem</a:t>
            </a:r>
            <a:endParaRPr lang="en-US" dirty="0"/>
          </a:p>
          <a:p>
            <a:r>
              <a:rPr lang="en-US" dirty="0"/>
              <a:t>Vomiting         100 </a:t>
            </a:r>
            <a:r>
              <a:rPr lang="en-US" dirty="0" err="1"/>
              <a:t>mrem</a:t>
            </a:r>
            <a:endParaRPr lang="en-US" dirty="0"/>
          </a:p>
          <a:p>
            <a:r>
              <a:rPr lang="en-US" dirty="0"/>
              <a:t>100% death   800 </a:t>
            </a:r>
            <a:r>
              <a:rPr lang="en-US" dirty="0" err="1"/>
              <a:t>mrem</a:t>
            </a:r>
            <a:endParaRPr lang="en-US" dirty="0"/>
          </a:p>
          <a:p>
            <a:r>
              <a:rPr lang="en-US" dirty="0"/>
              <a:t>LD 50/60        500 </a:t>
            </a:r>
            <a:r>
              <a:rPr lang="en-US" dirty="0" err="1"/>
              <a:t>mrem</a:t>
            </a:r>
            <a:endParaRPr lang="en-US" dirty="0"/>
          </a:p>
        </p:txBody>
      </p:sp>
      <p:pic>
        <p:nvPicPr>
          <p:cNvPr id="5" name="Content Placeholder 4" descr="rad4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10200" y="2007650"/>
            <a:ext cx="1847850" cy="2727069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ad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2537" y="2286000"/>
            <a:ext cx="3380002" cy="247253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Effects can be very different when only portions of the body are </a:t>
            </a:r>
            <a:r>
              <a:rPr lang="en-US" dirty="0" err="1"/>
              <a:t>irridated.For</a:t>
            </a:r>
            <a:r>
              <a:rPr lang="en-US" dirty="0"/>
              <a:t> example a full body dose of 500 </a:t>
            </a:r>
            <a:r>
              <a:rPr lang="en-US" dirty="0" err="1"/>
              <a:t>mrem</a:t>
            </a:r>
            <a:r>
              <a:rPr lang="en-US" dirty="0"/>
              <a:t> may be </a:t>
            </a:r>
            <a:r>
              <a:rPr lang="en-US" dirty="0" err="1"/>
              <a:t>fatal.The</a:t>
            </a:r>
            <a:r>
              <a:rPr lang="en-US" dirty="0"/>
              <a:t> same dose could be delivered as a medical treatment.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ad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90674" y="2209800"/>
            <a:ext cx="2594319" cy="251063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Leukemia,multiple</a:t>
            </a:r>
            <a:r>
              <a:rPr lang="en-US" dirty="0"/>
              <a:t> </a:t>
            </a:r>
            <a:r>
              <a:rPr lang="en-US" dirty="0" err="1"/>
              <a:t>myeloma,breast</a:t>
            </a:r>
            <a:r>
              <a:rPr lang="en-US" dirty="0"/>
              <a:t> and lung cancer may be induced by high doses.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People associate exposure to radiation with an increased risk of </a:t>
            </a:r>
            <a:r>
              <a:rPr lang="en-US" dirty="0" err="1"/>
              <a:t>cancer.A</a:t>
            </a:r>
            <a:r>
              <a:rPr lang="en-US" dirty="0"/>
              <a:t> dose of 10 </a:t>
            </a:r>
            <a:r>
              <a:rPr lang="en-US" dirty="0" err="1"/>
              <a:t>mrem</a:t>
            </a:r>
            <a:r>
              <a:rPr lang="en-US" dirty="0"/>
              <a:t> creates a risk factor of death from cancer at 1 in 1 million.</a:t>
            </a:r>
          </a:p>
        </p:txBody>
      </p:sp>
      <p:pic>
        <p:nvPicPr>
          <p:cNvPr id="5" name="Content Placeholder 4" descr="rad5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99195" y="2286000"/>
            <a:ext cx="3487505" cy="242490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Many isotopes are </a:t>
            </a:r>
            <a:r>
              <a:rPr lang="en-US" dirty="0" err="1"/>
              <a:t>stable.However</a:t>
            </a:r>
            <a:r>
              <a:rPr lang="en-US" dirty="0"/>
              <a:t> unstable isotopes release energy by radioactive decay.</a:t>
            </a:r>
          </a:p>
        </p:txBody>
      </p:sp>
      <p:pic>
        <p:nvPicPr>
          <p:cNvPr id="5" name="Content Placeholder 4" descr="rad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52965" y="2362200"/>
            <a:ext cx="4150332" cy="2667000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Other activities with a 1 in 1 million risk of death from cancer:</a:t>
            </a:r>
          </a:p>
          <a:p>
            <a:r>
              <a:rPr lang="en-US" dirty="0"/>
              <a:t>Smoking 1.4 cigarettes during your life</a:t>
            </a:r>
          </a:p>
          <a:p>
            <a:r>
              <a:rPr lang="en-US" dirty="0"/>
              <a:t>Spending 2 days in NY</a:t>
            </a:r>
          </a:p>
          <a:p>
            <a:r>
              <a:rPr lang="en-US" dirty="0"/>
              <a:t>Driving 40 miles</a:t>
            </a:r>
          </a:p>
          <a:p>
            <a:r>
              <a:rPr lang="en-US" dirty="0"/>
              <a:t>Flying 2500 miles</a:t>
            </a:r>
          </a:p>
          <a:p>
            <a:r>
              <a:rPr lang="en-US" dirty="0"/>
              <a:t>Canoeing for 6 minutes</a:t>
            </a:r>
          </a:p>
        </p:txBody>
      </p:sp>
      <p:pic>
        <p:nvPicPr>
          <p:cNvPr id="5" name="Content Placeholder 4" descr="rad5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80574" y="2362200"/>
            <a:ext cx="3325176" cy="2391569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ad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66812" y="2514600"/>
            <a:ext cx="3347379" cy="221535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There is little evidence of radiation induced genetic effects in humans.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ad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2434431"/>
            <a:ext cx="2819400" cy="28575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Prenatal exposure can result in low birth </a:t>
            </a:r>
            <a:r>
              <a:rPr lang="en-US" dirty="0" err="1"/>
              <a:t>weight,mental</a:t>
            </a:r>
            <a:r>
              <a:rPr lang="en-US" dirty="0"/>
              <a:t> retardation and other neurological problems.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University of Alabama has been issued a license by the Alabama Department of Public Health.</a:t>
            </a:r>
          </a:p>
        </p:txBody>
      </p:sp>
      <p:pic>
        <p:nvPicPr>
          <p:cNvPr id="5" name="Content Placeholder 4" descr="rad5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92291" y="1752600"/>
            <a:ext cx="2913409" cy="2963069"/>
          </a:xfr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This license is issued by the State and specifies </a:t>
            </a:r>
            <a:r>
              <a:rPr lang="en-US" dirty="0" err="1"/>
              <a:t>amounts,locations</a:t>
            </a:r>
            <a:r>
              <a:rPr lang="en-US" dirty="0"/>
              <a:t> and conditions under which UA may use isotopes and equipment.</a:t>
            </a:r>
          </a:p>
        </p:txBody>
      </p:sp>
      <p:pic>
        <p:nvPicPr>
          <p:cNvPr id="5" name="Content Placeholder 4" descr="Picture 0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pic>
        <p:nvPicPr>
          <p:cNvPr id="5" name="Content Placeholder 4" descr="rad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4937" y="2286001"/>
            <a:ext cx="2989756" cy="245824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 copy of The University license is available from EHS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ad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752600"/>
            <a:ext cx="2599972" cy="292496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State conducts periodic unannounced inspections of UA.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ad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62112" y="1981201"/>
            <a:ext cx="2674612" cy="270589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 major part of this inspection is visiting labs and interviewing </a:t>
            </a:r>
            <a:r>
              <a:rPr lang="en-US" dirty="0" err="1"/>
              <a:t>sublicensees</a:t>
            </a:r>
            <a:r>
              <a:rPr lang="en-US" dirty="0"/>
              <a:t> and users.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ad6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75" y="2362200"/>
            <a:ext cx="3385042" cy="231536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If an inspector visits your lab answer their questions </a:t>
            </a:r>
            <a:r>
              <a:rPr lang="en-US" dirty="0" err="1"/>
              <a:t>directly.Do</a:t>
            </a:r>
            <a:r>
              <a:rPr lang="en-US" dirty="0"/>
              <a:t> not </a:t>
            </a:r>
            <a:r>
              <a:rPr lang="en-US" dirty="0" err="1"/>
              <a:t>volunter</a:t>
            </a:r>
            <a:r>
              <a:rPr lang="en-US" dirty="0"/>
              <a:t> information or </a:t>
            </a:r>
            <a:r>
              <a:rPr lang="en-US" dirty="0" err="1"/>
              <a:t>ramble.Simply</a:t>
            </a:r>
            <a:r>
              <a:rPr lang="en-US" dirty="0"/>
              <a:t> wait until the next question is asked.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 Safety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Radiation safety program is made up of four key elements:</a:t>
            </a:r>
          </a:p>
          <a:p>
            <a:r>
              <a:rPr lang="en-US" dirty="0"/>
              <a:t>The RCAC</a:t>
            </a:r>
          </a:p>
          <a:p>
            <a:r>
              <a:rPr lang="en-US" dirty="0"/>
              <a:t>EHS</a:t>
            </a:r>
          </a:p>
          <a:p>
            <a:r>
              <a:rPr lang="en-US" dirty="0" err="1"/>
              <a:t>Sublicensees</a:t>
            </a:r>
            <a:endParaRPr lang="en-US" dirty="0"/>
          </a:p>
          <a:p>
            <a:r>
              <a:rPr lang="en-US" dirty="0"/>
              <a:t>Users.</a:t>
            </a:r>
          </a:p>
        </p:txBody>
      </p:sp>
      <p:pic>
        <p:nvPicPr>
          <p:cNvPr id="5" name="Content Placeholder 4" descr="rad6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96877" y="1752601"/>
            <a:ext cx="2365935" cy="282019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ad5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4424" y="2286000"/>
            <a:ext cx="3000375" cy="242490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Radioactivity is the natural and spontaneous process by which an unstable isotope decays to a different state and emits excess energy in the form of particles or waves.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Radiation Control Advisory Committee (RCAC) is responsible for oversight of the </a:t>
            </a:r>
            <a:r>
              <a:rPr lang="en-US" dirty="0" err="1"/>
              <a:t>program,advises</a:t>
            </a:r>
            <a:r>
              <a:rPr lang="en-US" dirty="0"/>
              <a:t> the RSO and authorizes the use of radiation sources.</a:t>
            </a:r>
          </a:p>
        </p:txBody>
      </p:sp>
      <p:pic>
        <p:nvPicPr>
          <p:cNvPr id="5" name="Content Placeholder 4" descr="rad6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22277" y="2057401"/>
            <a:ext cx="3021535" cy="2667794"/>
          </a:xfr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ad6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52524" y="2362200"/>
            <a:ext cx="3543511" cy="239633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RCAC is made up of faculty and staff who have experience working with radioactive materials or equipment.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All types of users are represented on the </a:t>
            </a:r>
            <a:r>
              <a:rPr lang="en-US" dirty="0" err="1"/>
              <a:t>RCAC.This</a:t>
            </a:r>
            <a:r>
              <a:rPr lang="en-US" dirty="0"/>
              <a:t> includes sealed </a:t>
            </a:r>
            <a:r>
              <a:rPr lang="en-US" dirty="0" err="1"/>
              <a:t>sources,unsealed</a:t>
            </a:r>
            <a:r>
              <a:rPr lang="en-US" dirty="0"/>
              <a:t> sources and </a:t>
            </a:r>
            <a:r>
              <a:rPr lang="en-US" dirty="0" err="1"/>
              <a:t>xray</a:t>
            </a:r>
            <a:r>
              <a:rPr lang="en-US" dirty="0"/>
              <a:t> producers.</a:t>
            </a:r>
          </a:p>
        </p:txBody>
      </p:sp>
      <p:pic>
        <p:nvPicPr>
          <p:cNvPr id="5" name="Content Placeholder 4" descr="rad6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68318" y="1905000"/>
            <a:ext cx="2299269" cy="2815431"/>
          </a:xfr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EHS manages the Radiation safety </a:t>
            </a:r>
            <a:r>
              <a:rPr lang="en-US" dirty="0" err="1"/>
              <a:t>Program.The</a:t>
            </a:r>
            <a:r>
              <a:rPr lang="en-US" dirty="0"/>
              <a:t> Radiation Safety Officer is Hal Barrett Director of EHS.</a:t>
            </a:r>
          </a:p>
        </p:txBody>
      </p:sp>
      <p:pic>
        <p:nvPicPr>
          <p:cNvPr id="5" name="Content Placeholder 4" descr="SAM_03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ad6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85924" y="1905000"/>
            <a:ext cx="2538199" cy="284400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Sublicensees</a:t>
            </a:r>
            <a:r>
              <a:rPr lang="en-US" dirty="0"/>
              <a:t> are faculty or staff who are authorized by the RCAC to supervise labs where radioactive sources or machines are used.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Users are </a:t>
            </a:r>
            <a:r>
              <a:rPr lang="en-US" dirty="0" err="1"/>
              <a:t>faculty,staff,students</a:t>
            </a:r>
            <a:r>
              <a:rPr lang="en-US" dirty="0"/>
              <a:t> or visitors who work with radioactive materials or machines under the supervision of the </a:t>
            </a:r>
            <a:r>
              <a:rPr lang="en-US" dirty="0" err="1"/>
              <a:t>sublicensee</a:t>
            </a:r>
            <a:r>
              <a:rPr lang="en-US" dirty="0"/>
              <a:t>.</a:t>
            </a:r>
          </a:p>
        </p:txBody>
      </p:sp>
      <p:pic>
        <p:nvPicPr>
          <p:cNvPr id="5" name="Content Placeholder 4" descr="rad6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2386424"/>
            <a:ext cx="3362325" cy="2286381"/>
          </a:xfr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Dose/Exposure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Dose limits are established by the State:</a:t>
            </a:r>
          </a:p>
          <a:p>
            <a:r>
              <a:rPr lang="en-US" dirty="0"/>
              <a:t>Whole body  5 </a:t>
            </a:r>
            <a:r>
              <a:rPr lang="en-US" dirty="0" err="1"/>
              <a:t>rem</a:t>
            </a:r>
            <a:r>
              <a:rPr lang="en-US" dirty="0"/>
              <a:t>/yr</a:t>
            </a:r>
          </a:p>
          <a:p>
            <a:r>
              <a:rPr lang="en-US" dirty="0"/>
              <a:t>Lens of eye  15 </a:t>
            </a:r>
            <a:r>
              <a:rPr lang="en-US" dirty="0" err="1"/>
              <a:t>rem</a:t>
            </a:r>
            <a:r>
              <a:rPr lang="en-US" dirty="0"/>
              <a:t>/yr</a:t>
            </a:r>
          </a:p>
          <a:p>
            <a:r>
              <a:rPr lang="en-US" dirty="0"/>
              <a:t>Extremities  50 </a:t>
            </a:r>
            <a:r>
              <a:rPr lang="en-US" dirty="0" err="1"/>
              <a:t>rem</a:t>
            </a:r>
            <a:r>
              <a:rPr lang="en-US" dirty="0"/>
              <a:t>/yr</a:t>
            </a:r>
          </a:p>
          <a:p>
            <a:r>
              <a:rPr lang="en-US" dirty="0"/>
              <a:t>Skin               50 </a:t>
            </a:r>
            <a:r>
              <a:rPr lang="en-US" dirty="0" err="1"/>
              <a:t>rem</a:t>
            </a:r>
            <a:r>
              <a:rPr lang="en-US" dirty="0"/>
              <a:t>/yr</a:t>
            </a:r>
          </a:p>
          <a:p>
            <a:r>
              <a:rPr lang="en-US" dirty="0"/>
              <a:t>Fetus       0.5 </a:t>
            </a:r>
            <a:r>
              <a:rPr lang="en-US" dirty="0" err="1"/>
              <a:t>rem</a:t>
            </a:r>
            <a:r>
              <a:rPr lang="en-US" dirty="0"/>
              <a:t>/9 mo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 descr="rad6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60803" y="2209801"/>
            <a:ext cx="3578272" cy="2458244"/>
          </a:xfr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ad6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95387" y="2514600"/>
            <a:ext cx="3210731" cy="224393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exposure limit for a minor is 10% for that of an adult.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ad6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43012" y="2438401"/>
            <a:ext cx="3272263" cy="228679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Exposure limit for the general public is 100 </a:t>
            </a:r>
            <a:r>
              <a:rPr lang="en-US" dirty="0" err="1"/>
              <a:t>mrem</a:t>
            </a:r>
            <a:r>
              <a:rPr lang="en-US" dirty="0"/>
              <a:t>/yr.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EHS investigates any quarterly exposures above 100 </a:t>
            </a:r>
            <a:r>
              <a:rPr lang="en-US" dirty="0" err="1"/>
              <a:t>mrem</a:t>
            </a:r>
            <a:r>
              <a:rPr lang="en-US" dirty="0"/>
              <a:t>/</a:t>
            </a:r>
            <a:r>
              <a:rPr lang="en-US" dirty="0" err="1"/>
              <a:t>quarter.Over</a:t>
            </a:r>
            <a:r>
              <a:rPr lang="en-US" dirty="0"/>
              <a:t> the past 10 years there have been no exposures at UA that required investigation.</a:t>
            </a:r>
          </a:p>
        </p:txBody>
      </p:sp>
      <p:pic>
        <p:nvPicPr>
          <p:cNvPr id="5" name="Content Placeholder 4" descr="rad7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39843" y="2286001"/>
            <a:ext cx="3418282" cy="242014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ionizing radiation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Alpha particles</a:t>
            </a:r>
          </a:p>
          <a:p>
            <a:r>
              <a:rPr lang="en-US" dirty="0"/>
              <a:t>Beta particles</a:t>
            </a:r>
          </a:p>
          <a:p>
            <a:r>
              <a:rPr lang="en-US" dirty="0"/>
              <a:t>Gamma rays</a:t>
            </a:r>
          </a:p>
          <a:p>
            <a:r>
              <a:rPr lang="en-US" dirty="0"/>
              <a:t>Neutrons</a:t>
            </a:r>
          </a:p>
          <a:p>
            <a:r>
              <a:rPr lang="en-US" dirty="0" err="1"/>
              <a:t>Xrays</a:t>
            </a:r>
            <a:endParaRPr lang="en-US" dirty="0"/>
          </a:p>
        </p:txBody>
      </p:sp>
      <p:pic>
        <p:nvPicPr>
          <p:cNvPr id="5" name="Content Placeholder 4" descr="rad7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37279" y="1905000"/>
            <a:ext cx="4810519" cy="3581399"/>
          </a:xfr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All radiation work must be done with the ALARA exposure principle in mind.</a:t>
            </a:r>
          </a:p>
          <a:p>
            <a:r>
              <a:rPr lang="en-US" dirty="0"/>
              <a:t>A-As</a:t>
            </a:r>
          </a:p>
          <a:p>
            <a:r>
              <a:rPr lang="en-US" dirty="0"/>
              <a:t>L-Low</a:t>
            </a:r>
          </a:p>
          <a:p>
            <a:r>
              <a:rPr lang="en-US" dirty="0"/>
              <a:t>A-As </a:t>
            </a:r>
          </a:p>
          <a:p>
            <a:r>
              <a:rPr lang="en-US" dirty="0"/>
              <a:t>R-Reasonably</a:t>
            </a:r>
          </a:p>
          <a:p>
            <a:r>
              <a:rPr lang="en-US" dirty="0"/>
              <a:t>A-Achievable</a:t>
            </a:r>
          </a:p>
        </p:txBody>
      </p:sp>
      <p:pic>
        <p:nvPicPr>
          <p:cNvPr id="5" name="Content Placeholder 4" descr="100_10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Time,distance</a:t>
            </a:r>
            <a:r>
              <a:rPr lang="en-US" dirty="0"/>
              <a:t> and </a:t>
            </a:r>
            <a:r>
              <a:rPr lang="en-US" dirty="0" err="1"/>
              <a:t>sheilding</a:t>
            </a:r>
            <a:r>
              <a:rPr lang="en-US" dirty="0"/>
              <a:t> are very good ALARA techniques to limit exposures.</a:t>
            </a:r>
          </a:p>
        </p:txBody>
      </p:sp>
      <p:pic>
        <p:nvPicPr>
          <p:cNvPr id="5" name="Content Placeholder 4" descr="rad2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1560656"/>
            <a:ext cx="2962275" cy="3140725"/>
          </a:xfr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Any </a:t>
            </a:r>
            <a:r>
              <a:rPr lang="en-US" dirty="0" err="1"/>
              <a:t>sublicensee</a:t>
            </a:r>
            <a:r>
              <a:rPr lang="en-US" dirty="0"/>
              <a:t> or user who is pregnant should notify the </a:t>
            </a:r>
            <a:r>
              <a:rPr lang="en-US" dirty="0" err="1"/>
              <a:t>RSO.The</a:t>
            </a:r>
            <a:r>
              <a:rPr lang="en-US" dirty="0"/>
              <a:t> RSO will provide risk information and evaluate potential exposures.</a:t>
            </a:r>
          </a:p>
        </p:txBody>
      </p:sp>
      <p:pic>
        <p:nvPicPr>
          <p:cNvPr id="5" name="Content Placeholder 4" descr="rad7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937674"/>
            <a:ext cx="4038600" cy="3851015"/>
          </a:xfr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EHS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EHS is responsible for the management of the radiation safety program and the daily functions that are necessary to support the program.</a:t>
            </a:r>
          </a:p>
        </p:txBody>
      </p:sp>
      <p:pic>
        <p:nvPicPr>
          <p:cNvPr id="5" name="Content Placeholder 4" descr="rad8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84995" y="1600200"/>
            <a:ext cx="3165009" cy="4525963"/>
          </a:xfr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ad1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934" y="1828800"/>
            <a:ext cx="2964504" cy="3505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Radiation safety Officer (RSO) is Hal Barrett ,Director of </a:t>
            </a:r>
            <a:r>
              <a:rPr lang="en-US" dirty="0" err="1"/>
              <a:t>EHS.The</a:t>
            </a:r>
            <a:r>
              <a:rPr lang="en-US" dirty="0"/>
              <a:t> RSO position goes through a state approval process.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Dosimetry</a:t>
            </a:r>
            <a:r>
              <a:rPr lang="en-US" dirty="0"/>
              <a:t> is provided by EHS to monitor exposures.</a:t>
            </a:r>
          </a:p>
        </p:txBody>
      </p:sp>
      <p:pic>
        <p:nvPicPr>
          <p:cNvPr id="5" name="Content Placeholder 4" descr="SAM_034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ad8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55498" y="1981200"/>
            <a:ext cx="2063928" cy="27622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When new users begin work their </a:t>
            </a:r>
            <a:r>
              <a:rPr lang="en-US" dirty="0" err="1"/>
              <a:t>sublicensee</a:t>
            </a:r>
            <a:r>
              <a:rPr lang="en-US" dirty="0"/>
              <a:t> requests personal </a:t>
            </a:r>
            <a:r>
              <a:rPr lang="en-US" dirty="0" err="1"/>
              <a:t>dosimetry</a:t>
            </a:r>
            <a:r>
              <a:rPr lang="en-US" dirty="0"/>
              <a:t> from EHS if it is appropriate.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Source labs which only use H3 or C14 are not issued </a:t>
            </a:r>
            <a:r>
              <a:rPr lang="en-US" dirty="0" err="1"/>
              <a:t>dosimetry.The</a:t>
            </a:r>
            <a:r>
              <a:rPr lang="en-US" dirty="0"/>
              <a:t> energy is too low to be detected.</a:t>
            </a:r>
          </a:p>
        </p:txBody>
      </p:sp>
      <p:pic>
        <p:nvPicPr>
          <p:cNvPr id="5" name="Content Placeholder 4" descr="SAM_035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Analytical x-ray labs are provided with area monitors</a:t>
            </a:r>
          </a:p>
        </p:txBody>
      </p:sp>
      <p:pic>
        <p:nvPicPr>
          <p:cNvPr id="5" name="Content Placeholder 4" descr="rad8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598" y="2133600"/>
            <a:ext cx="2975402" cy="2543969"/>
          </a:xfr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ad8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8733" y="2057400"/>
            <a:ext cx="2457867" cy="267731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Temporary personal </a:t>
            </a:r>
            <a:r>
              <a:rPr lang="en-US" dirty="0" err="1"/>
              <a:t>dosimetry</a:t>
            </a:r>
            <a:r>
              <a:rPr lang="en-US" dirty="0"/>
              <a:t> may be issued to visitors if necessary.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 isotope decays through a specific set of transformations in an effort to reach </a:t>
            </a:r>
            <a:r>
              <a:rPr lang="en-US" dirty="0" err="1"/>
              <a:t>stability.For</a:t>
            </a:r>
            <a:r>
              <a:rPr lang="en-US" dirty="0"/>
              <a:t> example P32 to S32 is accompanied by the emission of a beta particle.</a:t>
            </a:r>
          </a:p>
        </p:txBody>
      </p:sp>
      <p:pic>
        <p:nvPicPr>
          <p:cNvPr id="5" name="Content Placeholder 4" descr="rad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91554" y="2133601"/>
            <a:ext cx="2971321" cy="2209800"/>
          </a:xfr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EHS changes out </a:t>
            </a:r>
            <a:r>
              <a:rPr lang="en-US" dirty="0" err="1"/>
              <a:t>dosimetry</a:t>
            </a:r>
            <a:r>
              <a:rPr lang="en-US" dirty="0"/>
              <a:t> quarterly.</a:t>
            </a:r>
          </a:p>
        </p:txBody>
      </p:sp>
      <p:pic>
        <p:nvPicPr>
          <p:cNvPr id="5" name="Content Placeholder 4" descr="SAM_035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Three types of radiation safety training are </a:t>
            </a:r>
            <a:r>
              <a:rPr lang="en-US" dirty="0" err="1"/>
              <a:t>provided.These</a:t>
            </a:r>
            <a:r>
              <a:rPr lang="en-US" dirty="0"/>
              <a:t> are:</a:t>
            </a:r>
          </a:p>
          <a:p>
            <a:endParaRPr lang="en-US" dirty="0"/>
          </a:p>
          <a:p>
            <a:r>
              <a:rPr lang="en-US" dirty="0"/>
              <a:t>Initial</a:t>
            </a:r>
          </a:p>
          <a:p>
            <a:r>
              <a:rPr lang="en-US" dirty="0"/>
              <a:t>Lab Specific</a:t>
            </a:r>
          </a:p>
          <a:p>
            <a:r>
              <a:rPr lang="en-US" dirty="0"/>
              <a:t>Annual.</a:t>
            </a:r>
          </a:p>
        </p:txBody>
      </p:sp>
      <p:pic>
        <p:nvPicPr>
          <p:cNvPr id="5" name="Content Placeholder 4" descr="training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65037" y="2514600"/>
            <a:ext cx="3031175" cy="2148681"/>
          </a:xfr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Initial training is provided by EHS prior to working with sources.</a:t>
            </a:r>
          </a:p>
        </p:txBody>
      </p:sp>
      <p:pic>
        <p:nvPicPr>
          <p:cNvPr id="5" name="Content Placeholder 4" descr="SAM_035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Picture 0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Lab specific training is provided by the </a:t>
            </a:r>
            <a:r>
              <a:rPr lang="en-US" dirty="0" err="1"/>
              <a:t>sublicensee</a:t>
            </a:r>
            <a:r>
              <a:rPr lang="en-US" dirty="0"/>
              <a:t> to lab users.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raining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74739" y="2743200"/>
            <a:ext cx="2820961" cy="197246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Annual training is provided by </a:t>
            </a:r>
            <a:r>
              <a:rPr lang="en-US" dirty="0" err="1"/>
              <a:t>EHS.All</a:t>
            </a:r>
            <a:r>
              <a:rPr lang="en-US" dirty="0"/>
              <a:t> </a:t>
            </a:r>
            <a:r>
              <a:rPr lang="en-US" dirty="0" err="1"/>
              <a:t>sublicensees</a:t>
            </a:r>
            <a:r>
              <a:rPr lang="en-US" dirty="0"/>
              <a:t> and users are required to complete each year.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EHS conducts an annual audit of each area approved for work with radiation sources.</a:t>
            </a:r>
          </a:p>
        </p:txBody>
      </p:sp>
      <p:pic>
        <p:nvPicPr>
          <p:cNvPr id="5" name="Content Placeholder 4" descr="rad8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97" y="1524000"/>
            <a:ext cx="2694353" cy="3229769"/>
          </a:xfr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EHS checks security each time the lab is </a:t>
            </a:r>
            <a:r>
              <a:rPr lang="en-US" dirty="0" err="1"/>
              <a:t>visited.Labs</a:t>
            </a:r>
            <a:r>
              <a:rPr lang="en-US" dirty="0"/>
              <a:t> must be locked when no authorized users are present and sources must always be secured.</a:t>
            </a:r>
          </a:p>
        </p:txBody>
      </p:sp>
      <p:pic>
        <p:nvPicPr>
          <p:cNvPr id="5" name="Content Placeholder 4" descr="rad9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8308" y="2209800"/>
            <a:ext cx="3499817" cy="2505869"/>
          </a:xfr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AM_03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EHS conducts monthly contamination surveys of all labs that are sublicensed to use unsealed sources.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Sealed source inventories are conducted quarterly by </a:t>
            </a:r>
            <a:r>
              <a:rPr lang="en-US" dirty="0" err="1"/>
              <a:t>EHS.This</a:t>
            </a:r>
            <a:r>
              <a:rPr lang="en-US" dirty="0"/>
              <a:t> includes checking for leakage.</a:t>
            </a:r>
          </a:p>
        </p:txBody>
      </p:sp>
      <p:pic>
        <p:nvPicPr>
          <p:cNvPr id="5" name="Content Placeholder 4" descr="SAM_033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monthly inventory of all sources is provided by EHS to </a:t>
            </a:r>
            <a:r>
              <a:rPr lang="en-US" dirty="0" err="1"/>
              <a:t>sublicensees.Each</a:t>
            </a:r>
            <a:r>
              <a:rPr lang="en-US" dirty="0"/>
              <a:t> </a:t>
            </a:r>
            <a:r>
              <a:rPr lang="en-US" dirty="0" err="1"/>
              <a:t>sublicensee</a:t>
            </a:r>
            <a:r>
              <a:rPr lang="en-US" dirty="0"/>
              <a:t> should verify the accuracy of their inventory.</a:t>
            </a:r>
          </a:p>
        </p:txBody>
      </p:sp>
      <p:pic>
        <p:nvPicPr>
          <p:cNvPr id="5" name="Content Placeholder 4" descr="rad9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10201" y="1890722"/>
            <a:ext cx="1776412" cy="278684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2604</TotalTime>
  <Words>3021</Words>
  <Application>Microsoft Office PowerPoint</Application>
  <PresentationFormat>On-screen Show (4:3)</PresentationFormat>
  <Paragraphs>316</Paragraphs>
  <Slides>135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135</vt:i4>
      </vt:variant>
    </vt:vector>
  </HeadingPairs>
  <TitlesOfParts>
    <vt:vector size="138" baseType="lpstr">
      <vt:lpstr>Arial</vt:lpstr>
      <vt:lpstr>Calibri</vt:lpstr>
      <vt:lpstr>Office Theme</vt:lpstr>
      <vt:lpstr>EHS RADIATION SAFETY TRAINING</vt:lpstr>
      <vt:lpstr>The Bohr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 of ionizing radiation</vt:lpstr>
      <vt:lpstr>PowerPoint Presentation</vt:lpstr>
      <vt:lpstr>Alpha particle</vt:lpstr>
      <vt:lpstr>PowerPoint Presentation</vt:lpstr>
      <vt:lpstr>PowerPoint Presentation</vt:lpstr>
      <vt:lpstr>Beta particle</vt:lpstr>
      <vt:lpstr>PowerPoint Presentation</vt:lpstr>
      <vt:lpstr>PowerPoint Presentation</vt:lpstr>
      <vt:lpstr>Bremsstrahlung</vt:lpstr>
      <vt:lpstr>PowerPoint Presentation</vt:lpstr>
      <vt:lpstr>Gamma Rays</vt:lpstr>
      <vt:lpstr>PowerPoint Presentation</vt:lpstr>
      <vt:lpstr>PowerPoint Presentation</vt:lpstr>
      <vt:lpstr>PowerPoint Presentation</vt:lpstr>
      <vt:lpstr>X-rays</vt:lpstr>
      <vt:lpstr>PowerPoint Presentation</vt:lpstr>
      <vt:lpstr>PowerPoint Presentation</vt:lpstr>
      <vt:lpstr>Neutron Radiation</vt:lpstr>
      <vt:lpstr>PowerPoint Presentation</vt:lpstr>
      <vt:lpstr>Activity</vt:lpstr>
      <vt:lpstr>PowerPoint Presentation</vt:lpstr>
      <vt:lpstr>PowerPoint Presentation</vt:lpstr>
      <vt:lpstr>PowerPoint Presentation</vt:lpstr>
      <vt:lpstr>Intensity</vt:lpstr>
      <vt:lpstr>PowerPoint Presentation</vt:lpstr>
      <vt:lpstr>PowerPoint Presentation</vt:lpstr>
      <vt:lpstr>PowerPoint Presentation</vt:lpstr>
      <vt:lpstr>PowerPoint Presentation</vt:lpstr>
      <vt:lpstr>Half Life</vt:lpstr>
      <vt:lpstr>PowerPoint Presentation</vt:lpstr>
      <vt:lpstr>PowerPoint Presentation</vt:lpstr>
      <vt:lpstr>Background Radiation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Biological Effects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Regulatory Elements</vt:lpstr>
      <vt:lpstr>PowerPoint Presentation</vt:lpstr>
      <vt:lpstr>  </vt:lpstr>
      <vt:lpstr>PowerPoint Presentation</vt:lpstr>
      <vt:lpstr>PowerPoint Presentation</vt:lpstr>
      <vt:lpstr>PowerPoint Presentation</vt:lpstr>
      <vt:lpstr>Radiation Safety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Dose/Exposure Limits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EHS Responsibilities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EHS RADIATION SAFETY TRAINING</dc:title>
  <dc:creator>hbarrett</dc:creator>
  <cp:lastModifiedBy>Hal Barrett</cp:lastModifiedBy>
  <cp:revision>262</cp:revision>
  <dcterms:created xsi:type="dcterms:W3CDTF">2013-09-23T19:54:41Z</dcterms:created>
  <dcterms:modified xsi:type="dcterms:W3CDTF">2017-07-28T19:25:22Z</dcterms:modified>
</cp:coreProperties>
</file>